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Montserrat"/>
      <p:regular r:id="rId26"/>
      <p:bold r:id="rId27"/>
      <p:italic r:id="rId28"/>
      <p:boldItalic r:id="rId29"/>
    </p:embeddedFont>
    <p:embeddedFont>
      <p:font typeface="Lexen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Roboto-boldItalic.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exend-bold.fntdata"/><Relationship Id="rId30" Type="http://schemas.openxmlformats.org/officeDocument/2006/relationships/font" Target="fonts/Lexen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f5d2303e07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f5d2303e0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Feature stories showcase </a:t>
            </a:r>
            <a:r>
              <a:rPr b="1" lang="en">
                <a:solidFill>
                  <a:schemeClr val="dk1"/>
                </a:solidFill>
              </a:rPr>
              <a:t>real experiences and testimonies</a:t>
            </a:r>
            <a:r>
              <a:rPr lang="en">
                <a:solidFill>
                  <a:schemeClr val="dk1"/>
                </a:solidFill>
              </a:rPr>
              <a:t> from members, chapters, or directorates that embody the values of BCBP. They bring to life how Christ-centered business practices, stewardship, and community service have made a tangible impact. Instead of just reporting achievements, they </a:t>
            </a:r>
            <a:r>
              <a:rPr b="1" lang="en">
                <a:solidFill>
                  <a:schemeClr val="dk1"/>
                </a:solidFill>
              </a:rPr>
              <a:t>tell the story behind the achievement</a:t>
            </a:r>
            <a:r>
              <a:rPr lang="en">
                <a:solidFill>
                  <a:schemeClr val="dk1"/>
                </a:solidFill>
              </a:rPr>
              <a:t>—making the 2025 Annual Report more relatable, inspiring, and memorable.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f5d2303e07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f5d2303e07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Behind all this hard work stand our dedicated servant leaders.</a:t>
            </a:r>
            <a:endParaRPr sz="1200">
              <a:solidFill>
                <a:schemeClr val="dk1"/>
              </a:solidFill>
            </a:endParaRPr>
          </a:p>
          <a:p>
            <a:pPr indent="0" lvl="0" marL="0" rtl="0" algn="l">
              <a:spcBef>
                <a:spcPts val="0"/>
              </a:spcBef>
              <a:spcAft>
                <a:spcPts val="0"/>
              </a:spcAft>
              <a:buClr>
                <a:schemeClr val="dk1"/>
              </a:buClr>
              <a:buSzPts val="1200"/>
              <a:buFont typeface="Arial"/>
              <a:buNone/>
            </a:pPr>
            <a:r>
              <a:t/>
            </a:r>
            <a:endParaRPr sz="1200">
              <a:solidFill>
                <a:schemeClr val="dk1"/>
              </a:solidFill>
            </a:endParaRPr>
          </a:p>
          <a:p>
            <a:pPr indent="0" lvl="0" marL="0" rtl="0" algn="l">
              <a:spcBef>
                <a:spcPts val="0"/>
              </a:spcBef>
              <a:spcAft>
                <a:spcPts val="0"/>
              </a:spcAft>
              <a:buClr>
                <a:schemeClr val="dk1"/>
              </a:buClr>
              <a:buSzPts val="1200"/>
              <a:buFont typeface="Arial"/>
              <a:buNone/>
            </a:pPr>
            <a:r>
              <a:rPr lang="en" sz="1200">
                <a:solidFill>
                  <a:schemeClr val="dk1"/>
                </a:solidFill>
              </a:rPr>
              <a:t>You will meet each one in this report: members of our BOT and  MANCOM</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f5d2303e07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f5d2303e07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would also see members of BIFI or the</a:t>
            </a:r>
            <a:r>
              <a:rPr lang="en" sz="1200">
                <a:solidFill>
                  <a:schemeClr val="dk1"/>
                </a:solidFill>
              </a:rPr>
              <a:t> Brotherhood International Foundation, Inc who serves as leaders for our international communities from USA, CANADA and the Asia Pacific region.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You will also see the members of our Advisory Council which is comprised of past Presidents and Chairmen.</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5d2303e07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5d2303e0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And what would an Annual Report be without its  Financial Statements?  Financial reports reflect stewardship and resource management practices, thus reinforcing accountability and the wise use of tithes and contributions. To safeguard our privacy, however, we will not include these financial reports on social media posts, such as in Kapatiran FB.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5d2303e07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5d2303e07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Finally, brothers and sisters, let us all recognize that this AR2025 is more than a formal report - it’s an invitation for each of us to reflect, to appreciate, and to re-commit ourselves through our service ministries.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5d2303e07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5d2303e07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The BCBP leadership encourages every member to voice out any questions or concerns. </a:t>
            </a:r>
            <a:endParaRPr sz="1200">
              <a:solidFill>
                <a:schemeClr val="dk1"/>
              </a:solidFill>
            </a:endParaRPr>
          </a:p>
          <a:p>
            <a:pPr indent="0" lvl="0" marL="0" rtl="0" algn="l">
              <a:spcBef>
                <a:spcPts val="0"/>
              </a:spcBef>
              <a:spcAft>
                <a:spcPts val="0"/>
              </a:spcAft>
              <a:buClr>
                <a:schemeClr val="dk1"/>
              </a:buClr>
              <a:buSzPts val="1200"/>
              <a:buFont typeface="Arial"/>
              <a:buNone/>
            </a:pPr>
            <a:r>
              <a:t/>
            </a:r>
            <a:endParaRPr sz="1200">
              <a:solidFill>
                <a:schemeClr val="dk1"/>
              </a:solidFill>
            </a:endParaRPr>
          </a:p>
          <a:p>
            <a:pPr indent="0" lvl="0" marL="0" rtl="0" algn="l">
              <a:spcBef>
                <a:spcPts val="0"/>
              </a:spcBef>
              <a:spcAft>
                <a:spcPts val="0"/>
              </a:spcAft>
              <a:buClr>
                <a:schemeClr val="dk1"/>
              </a:buClr>
              <a:buSzPts val="1200"/>
              <a:buFont typeface="Arial"/>
              <a:buNone/>
            </a:pPr>
            <a:r>
              <a:rPr lang="en" sz="1200">
                <a:solidFill>
                  <a:schemeClr val="dk1"/>
                </a:solidFill>
              </a:rPr>
              <a:t> If you need clarification, please feel free to contact me or any of our leaders. </a:t>
            </a:r>
            <a:endParaRPr sz="1200">
              <a:solidFill>
                <a:schemeClr val="dk1"/>
              </a:solidFill>
            </a:endParaRPr>
          </a:p>
          <a:p>
            <a:pPr indent="0" lvl="0" marL="0" rtl="0" algn="l">
              <a:spcBef>
                <a:spcPts val="0"/>
              </a:spcBef>
              <a:spcAft>
                <a:spcPts val="0"/>
              </a:spcAft>
              <a:buClr>
                <a:schemeClr val="dk1"/>
              </a:buClr>
              <a:buSzPts val="1200"/>
              <a:buFont typeface="Arial"/>
              <a:buNone/>
            </a:pPr>
            <a:r>
              <a:t/>
            </a:r>
            <a:endParaRPr sz="1200">
              <a:solidFill>
                <a:schemeClr val="dk1"/>
              </a:solidFill>
            </a:endParaRPr>
          </a:p>
          <a:p>
            <a:pPr indent="0" lvl="0" marL="0" rtl="0" algn="l">
              <a:spcBef>
                <a:spcPts val="0"/>
              </a:spcBef>
              <a:spcAft>
                <a:spcPts val="0"/>
              </a:spcAft>
              <a:buClr>
                <a:schemeClr val="dk1"/>
              </a:buClr>
              <a:buSzPts val="1200"/>
              <a:buFont typeface="Arial"/>
              <a:buNone/>
            </a:pPr>
            <a:r>
              <a:rPr lang="en" sz="1200">
                <a:solidFill>
                  <a:schemeClr val="dk1"/>
                </a:solidFill>
              </a:rPr>
              <a:t>You can also get in touch with Joffe Almoro, our Managing Director and he will be happy to hear from you.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5d2303e07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5d2303e07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f5d2303e0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f5d2303e0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5d2303e0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f5d2303e0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f5d2303e0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f5d2303e0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It is with deep gratitude that I present our BCBP 2025 Annual Report.</a:t>
            </a:r>
            <a:endParaRPr sz="1200">
              <a:solidFill>
                <a:schemeClr val="dk1"/>
              </a:solidFill>
            </a:endParaRPr>
          </a:p>
          <a:p>
            <a:pPr indent="0" lvl="0" marL="0" rtl="0" algn="l">
              <a:spcBef>
                <a:spcPts val="0"/>
              </a:spcBef>
              <a:spcAft>
                <a:spcPts val="0"/>
              </a:spcAft>
              <a:buClr>
                <a:schemeClr val="dk1"/>
              </a:buClr>
              <a:buSzPts val="1200"/>
              <a:buFont typeface="Arial"/>
              <a:buNone/>
            </a:pPr>
            <a:r>
              <a:t/>
            </a:r>
            <a:endParaRPr sz="1200">
              <a:solidFill>
                <a:schemeClr val="dk1"/>
              </a:solidFill>
            </a:endParaRPr>
          </a:p>
          <a:p>
            <a:pPr indent="0" lvl="0" marL="0" rtl="0" algn="l">
              <a:spcBef>
                <a:spcPts val="0"/>
              </a:spcBef>
              <a:spcAft>
                <a:spcPts val="0"/>
              </a:spcAft>
              <a:buClr>
                <a:schemeClr val="dk1"/>
              </a:buClr>
              <a:buSzPts val="1200"/>
              <a:buFont typeface="Arial"/>
              <a:buNone/>
            </a:pPr>
            <a:r>
              <a:rPr lang="en" sz="1200">
                <a:solidFill>
                  <a:schemeClr val="dk1"/>
                </a:solidFill>
              </a:rPr>
              <a:t>In it, we are greeted with messages from our Founder and Spiritual Director, Fr. Herb, Chairman Luis Ferrer, and President Ani Serrato.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5d2303e0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5d2303e0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 </a:t>
            </a:r>
            <a:r>
              <a:rPr b="1" lang="en">
                <a:solidFill>
                  <a:schemeClr val="dk1"/>
                </a:solidFill>
              </a:rPr>
              <a:t>Executive Summary of the BCBP Annual Report (AR2025)</a:t>
            </a:r>
            <a:r>
              <a:rPr lang="en">
                <a:solidFill>
                  <a:schemeClr val="dk1"/>
                </a:solidFill>
              </a:rPr>
              <a:t> is a concise overview that captures the essence of the full report, designed to give us a clear snapshot of the community’s progress, priorities, and vision without needing to read the entire document.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f5d2303e07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f5d2303e07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members of the BCBP community, we are called to always look back to our story—because it reminds us of the grace that brought us here, the mission that binds us together, and the identity we carry as Christ’s servants in business. Remembering who we are strengthens our unity, deepens our faith, and guides us as we move forward in building a future anchored in integrity and love.”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5d2303e0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5d2303e0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Close to 90 pages, the report may seem intimidating, but don’t worry… it celebrates milestones, reflects on challenges, and recognizes the quiet, powerful acts of service by the men and women of BCBP.</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5d2303e0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5d2303e0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You’ll see the fruits of our efforts—the highlights and achievements of our Directorates and spiritual moments that shaped us this past year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5d2303e07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f5d2303e07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sz="1200">
                <a:solidFill>
                  <a:schemeClr val="dk1"/>
                </a:solidFill>
              </a:rPr>
              <a:t>The same Directorates will cast a shared vision for the future, 2 or 3 Strategic Frameworks for 2026 and beyond, where God might be leading us next, and how each one of us can be part of that plan.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2.png"/><Relationship Id="rId5"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31.png"/><Relationship Id="rId5"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6.png"/><Relationship Id="rId5"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9.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Screenshot 2026-07-28 at 8.12.51 AM.png"/>
          <p:cNvPicPr preferRelativeResize="0"/>
          <p:nvPr/>
        </p:nvPicPr>
        <p:blipFill>
          <a:blip r:embed="rId3">
            <a:alphaModFix/>
          </a:blip>
          <a:stretch>
            <a:fillRect/>
          </a:stretch>
        </p:blipFill>
        <p:spPr>
          <a:xfrm>
            <a:off x="-63500" y="-43625"/>
            <a:ext cx="3773376" cy="5187125"/>
          </a:xfrm>
          <a:prstGeom prst="rect">
            <a:avLst/>
          </a:prstGeom>
          <a:noFill/>
          <a:ln>
            <a:noFill/>
          </a:ln>
        </p:spPr>
      </p:pic>
      <p:sp>
        <p:nvSpPr>
          <p:cNvPr id="55" name="Google Shape;55;p13"/>
          <p:cNvSpPr txBox="1"/>
          <p:nvPr/>
        </p:nvSpPr>
        <p:spPr>
          <a:xfrm>
            <a:off x="4478482" y="1983450"/>
            <a:ext cx="41526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700">
                <a:solidFill>
                  <a:srgbClr val="001320"/>
                </a:solidFill>
                <a:highlight>
                  <a:srgbClr val="FFFFFF"/>
                </a:highlight>
                <a:latin typeface="Roboto"/>
                <a:ea typeface="Roboto"/>
                <a:cs typeface="Roboto"/>
                <a:sym typeface="Roboto"/>
              </a:rPr>
              <a:t>“But the Spirit makes us sure God will accept us because of our faith in Christ”</a:t>
            </a:r>
            <a:endParaRPr i="1" sz="1700">
              <a:solidFill>
                <a:srgbClr val="001320"/>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700">
              <a:solidFill>
                <a:srgbClr val="001320"/>
              </a:solidFill>
              <a:highlight>
                <a:srgbClr val="FFFFFF"/>
              </a:highlight>
              <a:latin typeface="Roboto"/>
              <a:ea typeface="Roboto"/>
              <a:cs typeface="Roboto"/>
              <a:sym typeface="Roboto"/>
            </a:endParaRPr>
          </a:p>
          <a:p>
            <a:pPr indent="0" lvl="0" marL="0" rtl="0" algn="l">
              <a:spcBef>
                <a:spcPts val="0"/>
              </a:spcBef>
              <a:spcAft>
                <a:spcPts val="0"/>
              </a:spcAft>
              <a:buNone/>
            </a:pPr>
            <a:r>
              <a:rPr lang="en" sz="1700">
                <a:solidFill>
                  <a:srgbClr val="001320"/>
                </a:solidFill>
                <a:highlight>
                  <a:srgbClr val="FFFFFF"/>
                </a:highlight>
                <a:latin typeface="Roboto"/>
                <a:ea typeface="Roboto"/>
                <a:cs typeface="Roboto"/>
                <a:sym typeface="Roboto"/>
              </a:rPr>
              <a:t>                                               Galatians 5:5</a:t>
            </a:r>
            <a:endParaRPr sz="1700">
              <a:solidFill>
                <a:srgbClr val="001320"/>
              </a:solidFill>
              <a:highlight>
                <a:srgbClr val="FFFFFF"/>
              </a:highlight>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2" title="Screenshot 2026-07-28 at 8.19.10 AM.png"/>
          <p:cNvPicPr preferRelativeResize="0"/>
          <p:nvPr/>
        </p:nvPicPr>
        <p:blipFill rotWithShape="1">
          <a:blip r:embed="rId3">
            <a:alphaModFix/>
          </a:blip>
          <a:srcRect b="4425" l="0" r="0" t="0"/>
          <a:stretch/>
        </p:blipFill>
        <p:spPr>
          <a:xfrm>
            <a:off x="14654" y="692998"/>
            <a:ext cx="2981675" cy="4025524"/>
          </a:xfrm>
          <a:prstGeom prst="rect">
            <a:avLst/>
          </a:prstGeom>
          <a:noFill/>
          <a:ln>
            <a:noFill/>
          </a:ln>
        </p:spPr>
      </p:pic>
      <p:pic>
        <p:nvPicPr>
          <p:cNvPr id="116" name="Google Shape;116;p22" title="Screenshot 2026-07-28 at 8.19.36 AM.png"/>
          <p:cNvPicPr preferRelativeResize="0"/>
          <p:nvPr/>
        </p:nvPicPr>
        <p:blipFill rotWithShape="1">
          <a:blip r:embed="rId4">
            <a:alphaModFix/>
          </a:blip>
          <a:srcRect b="4425" l="0" r="0" t="0"/>
          <a:stretch/>
        </p:blipFill>
        <p:spPr>
          <a:xfrm>
            <a:off x="3128980" y="692998"/>
            <a:ext cx="2981675" cy="4025524"/>
          </a:xfrm>
          <a:prstGeom prst="rect">
            <a:avLst/>
          </a:prstGeom>
          <a:noFill/>
          <a:ln>
            <a:noFill/>
          </a:ln>
        </p:spPr>
      </p:pic>
      <p:pic>
        <p:nvPicPr>
          <p:cNvPr id="117" name="Google Shape;117;p22" title="Screenshot 2026-07-28 at 8.19.57 AM.png"/>
          <p:cNvPicPr preferRelativeResize="0"/>
          <p:nvPr/>
        </p:nvPicPr>
        <p:blipFill rotWithShape="1">
          <a:blip r:embed="rId5">
            <a:alphaModFix/>
          </a:blip>
          <a:srcRect b="4095" l="0" r="0" t="0"/>
          <a:stretch/>
        </p:blipFill>
        <p:spPr>
          <a:xfrm>
            <a:off x="6110654" y="679235"/>
            <a:ext cx="2981675" cy="403928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3" title="Screenshot 2026-07-28 at 8.23.17 AM.png"/>
          <p:cNvPicPr preferRelativeResize="0"/>
          <p:nvPr/>
        </p:nvPicPr>
        <p:blipFill rotWithShape="1">
          <a:blip r:embed="rId3">
            <a:alphaModFix/>
          </a:blip>
          <a:srcRect b="4693" l="11640" r="10241" t="4711"/>
          <a:stretch/>
        </p:blipFill>
        <p:spPr>
          <a:xfrm>
            <a:off x="43962" y="547442"/>
            <a:ext cx="2633170" cy="4313675"/>
          </a:xfrm>
          <a:prstGeom prst="rect">
            <a:avLst/>
          </a:prstGeom>
          <a:noFill/>
          <a:ln>
            <a:noFill/>
          </a:ln>
        </p:spPr>
      </p:pic>
      <p:pic>
        <p:nvPicPr>
          <p:cNvPr id="123" name="Google Shape;123;p23" title="Screenshot 2026-07-28 at 8.23.26 AM.png"/>
          <p:cNvPicPr preferRelativeResize="0"/>
          <p:nvPr/>
        </p:nvPicPr>
        <p:blipFill rotWithShape="1">
          <a:blip r:embed="rId4">
            <a:alphaModFix/>
          </a:blip>
          <a:srcRect b="7748" l="0" r="0" t="4710"/>
          <a:stretch/>
        </p:blipFill>
        <p:spPr>
          <a:xfrm>
            <a:off x="2754987" y="579043"/>
            <a:ext cx="3271352" cy="4045351"/>
          </a:xfrm>
          <a:prstGeom prst="rect">
            <a:avLst/>
          </a:prstGeom>
          <a:noFill/>
          <a:ln>
            <a:noFill/>
          </a:ln>
        </p:spPr>
      </p:pic>
      <p:pic>
        <p:nvPicPr>
          <p:cNvPr id="124" name="Google Shape;124;p23" title="Screenshot 2026-07-28 at 8.23.32 AM.png"/>
          <p:cNvPicPr preferRelativeResize="0"/>
          <p:nvPr/>
        </p:nvPicPr>
        <p:blipFill rotWithShape="1">
          <a:blip r:embed="rId5">
            <a:alphaModFix/>
          </a:blip>
          <a:srcRect b="19445" l="11548" r="8311" t="5417"/>
          <a:stretch/>
        </p:blipFill>
        <p:spPr>
          <a:xfrm>
            <a:off x="6118853" y="620733"/>
            <a:ext cx="3054473" cy="40453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24" title="Screenshot 2026-07-28 at 8.23.43 AM.png"/>
          <p:cNvPicPr preferRelativeResize="0"/>
          <p:nvPr/>
        </p:nvPicPr>
        <p:blipFill rotWithShape="1">
          <a:blip r:embed="rId3">
            <a:alphaModFix/>
          </a:blip>
          <a:srcRect b="23075" l="8241" r="8854" t="6274"/>
          <a:stretch/>
        </p:blipFill>
        <p:spPr>
          <a:xfrm>
            <a:off x="220300" y="608439"/>
            <a:ext cx="3288214" cy="3958640"/>
          </a:xfrm>
          <a:prstGeom prst="rect">
            <a:avLst/>
          </a:prstGeom>
          <a:noFill/>
          <a:ln>
            <a:noFill/>
          </a:ln>
        </p:spPr>
      </p:pic>
      <p:pic>
        <p:nvPicPr>
          <p:cNvPr id="130" name="Google Shape;130;p24" title="Screenshot 2026-07-28 at 8.23.52 AM.png"/>
          <p:cNvPicPr preferRelativeResize="0"/>
          <p:nvPr/>
        </p:nvPicPr>
        <p:blipFill rotWithShape="1">
          <a:blip r:embed="rId4">
            <a:alphaModFix/>
          </a:blip>
          <a:srcRect b="9793" l="8382" r="8631" t="5418"/>
          <a:stretch/>
        </p:blipFill>
        <p:spPr>
          <a:xfrm>
            <a:off x="3406207" y="505813"/>
            <a:ext cx="2885028" cy="4163875"/>
          </a:xfrm>
          <a:prstGeom prst="rect">
            <a:avLst/>
          </a:prstGeom>
          <a:noFill/>
          <a:ln>
            <a:noFill/>
          </a:ln>
        </p:spPr>
      </p:pic>
      <p:pic>
        <p:nvPicPr>
          <p:cNvPr id="131" name="Google Shape;131;p24" title="Screenshot 2026-07-28 at 8.24.04 AM.png"/>
          <p:cNvPicPr preferRelativeResize="0"/>
          <p:nvPr/>
        </p:nvPicPr>
        <p:blipFill rotWithShape="1">
          <a:blip r:embed="rId5">
            <a:alphaModFix/>
          </a:blip>
          <a:srcRect b="11719" l="14249" r="12265" t="5929"/>
          <a:stretch/>
        </p:blipFill>
        <p:spPr>
          <a:xfrm>
            <a:off x="6434465" y="608119"/>
            <a:ext cx="2416460" cy="382523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25" title="Screenshot 2026-07-28 at 10.10.32 AM.png"/>
          <p:cNvPicPr preferRelativeResize="0"/>
          <p:nvPr/>
        </p:nvPicPr>
        <p:blipFill rotWithShape="1">
          <a:blip r:embed="rId3">
            <a:alphaModFix/>
          </a:blip>
          <a:srcRect b="17499" l="10648" r="9588" t="0"/>
          <a:stretch/>
        </p:blipFill>
        <p:spPr>
          <a:xfrm>
            <a:off x="6077273" y="682138"/>
            <a:ext cx="2978000" cy="3845601"/>
          </a:xfrm>
          <a:prstGeom prst="rect">
            <a:avLst/>
          </a:prstGeom>
          <a:noFill/>
          <a:ln>
            <a:noFill/>
          </a:ln>
        </p:spPr>
      </p:pic>
      <p:pic>
        <p:nvPicPr>
          <p:cNvPr id="137" name="Google Shape;137;p25" title="Screenshot 2026-07-28 at 10.10.06 AM.png"/>
          <p:cNvPicPr preferRelativeResize="0"/>
          <p:nvPr/>
        </p:nvPicPr>
        <p:blipFill rotWithShape="1">
          <a:blip r:embed="rId4">
            <a:alphaModFix/>
          </a:blip>
          <a:srcRect b="0" l="1728" r="3342" t="0"/>
          <a:stretch/>
        </p:blipFill>
        <p:spPr>
          <a:xfrm>
            <a:off x="3219921" y="548175"/>
            <a:ext cx="3077355" cy="4047149"/>
          </a:xfrm>
          <a:prstGeom prst="rect">
            <a:avLst/>
          </a:prstGeom>
          <a:noFill/>
          <a:ln>
            <a:noFill/>
          </a:ln>
        </p:spPr>
      </p:pic>
      <p:pic>
        <p:nvPicPr>
          <p:cNvPr id="138" name="Google Shape;138;p25" title="Screenshot 2026-07-28 at 10.09.54 AM.png"/>
          <p:cNvPicPr preferRelativeResize="0"/>
          <p:nvPr/>
        </p:nvPicPr>
        <p:blipFill rotWithShape="1">
          <a:blip r:embed="rId5">
            <a:alphaModFix/>
          </a:blip>
          <a:srcRect b="1672" l="1819" r="1403" t="0"/>
          <a:stretch/>
        </p:blipFill>
        <p:spPr>
          <a:xfrm>
            <a:off x="72998" y="480588"/>
            <a:ext cx="3190551" cy="40471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nvSpPr>
        <p:spPr>
          <a:xfrm>
            <a:off x="4907182" y="1174889"/>
            <a:ext cx="3049500" cy="669300"/>
          </a:xfrm>
          <a:prstGeom prst="rect">
            <a:avLst/>
          </a:prstGeom>
          <a:noFill/>
          <a:ln>
            <a:noFill/>
          </a:ln>
        </p:spPr>
        <p:txBody>
          <a:bodyPr anchorCtr="0" anchor="t" bIns="39750" lIns="79525" spcFirstLastPara="1" rIns="79525" wrap="square" tIns="39750">
            <a:spAutoFit/>
          </a:bodyPr>
          <a:lstStyle/>
          <a:p>
            <a:pPr indent="0" lvl="0" marL="0" marR="0" rtl="0" algn="l">
              <a:spcBef>
                <a:spcPts val="0"/>
              </a:spcBef>
              <a:spcAft>
                <a:spcPts val="0"/>
              </a:spcAft>
              <a:buNone/>
            </a:pPr>
            <a:r>
              <a:rPr lang="en" sz="3827">
                <a:solidFill>
                  <a:srgbClr val="000000"/>
                </a:solidFill>
                <a:latin typeface="Montserrat"/>
                <a:ea typeface="Montserrat"/>
                <a:cs typeface="Montserrat"/>
                <a:sym typeface="Montserrat"/>
              </a:rPr>
              <a:t>INVITATION</a:t>
            </a:r>
            <a:endParaRPr sz="1218"/>
          </a:p>
        </p:txBody>
      </p:sp>
      <p:sp>
        <p:nvSpPr>
          <p:cNvPr id="144" name="Google Shape;144;p26"/>
          <p:cNvSpPr txBox="1"/>
          <p:nvPr/>
        </p:nvSpPr>
        <p:spPr>
          <a:xfrm>
            <a:off x="5171383" y="2390741"/>
            <a:ext cx="2520900" cy="1431900"/>
          </a:xfrm>
          <a:prstGeom prst="rect">
            <a:avLst/>
          </a:prstGeom>
          <a:noFill/>
          <a:ln>
            <a:noFill/>
          </a:ln>
        </p:spPr>
        <p:txBody>
          <a:bodyPr anchorCtr="0" anchor="t" bIns="39750" lIns="79525" spcFirstLastPara="1" rIns="79525" wrap="square" tIns="39750">
            <a:spAutoFit/>
          </a:bodyPr>
          <a:lstStyle/>
          <a:p>
            <a:pPr indent="0" lvl="0" marL="0" marR="0" rtl="0" algn="ctr">
              <a:spcBef>
                <a:spcPts val="0"/>
              </a:spcBef>
              <a:spcAft>
                <a:spcPts val="0"/>
              </a:spcAft>
              <a:buNone/>
            </a:pPr>
            <a:r>
              <a:rPr lang="en" sz="2927">
                <a:solidFill>
                  <a:srgbClr val="000000"/>
                </a:solidFill>
                <a:latin typeface="Lexend"/>
                <a:ea typeface="Lexend"/>
                <a:cs typeface="Lexend"/>
                <a:sym typeface="Lexend"/>
              </a:rPr>
              <a:t>Reflect</a:t>
            </a:r>
            <a:endParaRPr sz="318">
              <a:latin typeface="Lexend"/>
              <a:ea typeface="Lexend"/>
              <a:cs typeface="Lexend"/>
              <a:sym typeface="Lexend"/>
            </a:endParaRPr>
          </a:p>
          <a:p>
            <a:pPr indent="0" lvl="0" marL="0" marR="0" rtl="0" algn="ctr">
              <a:spcBef>
                <a:spcPts val="0"/>
              </a:spcBef>
              <a:spcAft>
                <a:spcPts val="0"/>
              </a:spcAft>
              <a:buNone/>
            </a:pPr>
            <a:r>
              <a:rPr lang="en" sz="2927">
                <a:solidFill>
                  <a:srgbClr val="000000"/>
                </a:solidFill>
                <a:latin typeface="Lexend"/>
                <a:ea typeface="Lexend"/>
                <a:cs typeface="Lexend"/>
                <a:sym typeface="Lexend"/>
              </a:rPr>
              <a:t>Appreciate</a:t>
            </a:r>
            <a:endParaRPr sz="318">
              <a:latin typeface="Lexend"/>
              <a:ea typeface="Lexend"/>
              <a:cs typeface="Lexend"/>
              <a:sym typeface="Lexend"/>
            </a:endParaRPr>
          </a:p>
          <a:p>
            <a:pPr indent="0" lvl="0" marL="0" marR="0" rtl="0" algn="ctr">
              <a:spcBef>
                <a:spcPts val="0"/>
              </a:spcBef>
              <a:spcAft>
                <a:spcPts val="0"/>
              </a:spcAft>
              <a:buNone/>
            </a:pPr>
            <a:r>
              <a:rPr lang="en" sz="2927">
                <a:solidFill>
                  <a:srgbClr val="000000"/>
                </a:solidFill>
                <a:latin typeface="Lexend"/>
                <a:ea typeface="Lexend"/>
                <a:cs typeface="Lexend"/>
                <a:sym typeface="Lexend"/>
              </a:rPr>
              <a:t>Re-commit</a:t>
            </a:r>
            <a:endParaRPr sz="2927">
              <a:solidFill>
                <a:srgbClr val="000000"/>
              </a:solidFill>
              <a:latin typeface="Lexend"/>
              <a:ea typeface="Lexend"/>
              <a:cs typeface="Lexend"/>
              <a:sym typeface="Lexend"/>
            </a:endParaRPr>
          </a:p>
        </p:txBody>
      </p:sp>
      <p:pic>
        <p:nvPicPr>
          <p:cNvPr id="145" name="Google Shape;145;p26" title="Screenshot 2026-07-28 at 8.12.51 AM.png"/>
          <p:cNvPicPr preferRelativeResize="0"/>
          <p:nvPr/>
        </p:nvPicPr>
        <p:blipFill>
          <a:blip r:embed="rId3">
            <a:alphaModFix/>
          </a:blip>
          <a:stretch>
            <a:fillRect/>
          </a:stretch>
        </p:blipFill>
        <p:spPr>
          <a:xfrm>
            <a:off x="-63500" y="-43625"/>
            <a:ext cx="3773376" cy="5187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7" title="Screenshot 2026-07-28 at 8.25.02 AM.png"/>
          <p:cNvPicPr preferRelativeResize="0"/>
          <p:nvPr/>
        </p:nvPicPr>
        <p:blipFill rotWithShape="1">
          <a:blip r:embed="rId3">
            <a:alphaModFix/>
          </a:blip>
          <a:srcRect b="56022" l="0" r="12937" t="12110"/>
          <a:stretch/>
        </p:blipFill>
        <p:spPr>
          <a:xfrm>
            <a:off x="152400" y="1253763"/>
            <a:ext cx="5098151" cy="2635975"/>
          </a:xfrm>
          <a:prstGeom prst="rect">
            <a:avLst/>
          </a:prstGeom>
          <a:noFill/>
          <a:ln>
            <a:noFill/>
          </a:ln>
        </p:spPr>
      </p:pic>
      <p:pic>
        <p:nvPicPr>
          <p:cNvPr id="151" name="Google Shape;151;p27" title="Screenshot 2026-07-28 at 8.25.02 AM.png"/>
          <p:cNvPicPr preferRelativeResize="0"/>
          <p:nvPr/>
        </p:nvPicPr>
        <p:blipFill rotWithShape="1">
          <a:blip r:embed="rId3">
            <a:alphaModFix/>
          </a:blip>
          <a:srcRect b="2964" l="40504" r="4747" t="51299"/>
          <a:stretch/>
        </p:blipFill>
        <p:spPr>
          <a:xfrm>
            <a:off x="5250549" y="376549"/>
            <a:ext cx="3720675" cy="4390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8"/>
          <p:cNvSpPr txBox="1"/>
          <p:nvPr/>
        </p:nvSpPr>
        <p:spPr>
          <a:xfrm>
            <a:off x="2458800" y="2110050"/>
            <a:ext cx="478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THANK YOU AND GOD BLESS US ALL!</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descr="A cover of a book&#10;&#10;AI-generated content may be incorrect." id="60" name="Google Shape;60;p14"/>
          <p:cNvPicPr preferRelativeResize="0"/>
          <p:nvPr/>
        </p:nvPicPr>
        <p:blipFill rotWithShape="1">
          <a:blip r:embed="rId3">
            <a:alphaModFix/>
          </a:blip>
          <a:srcRect b="0" l="0" r="0" t="0"/>
          <a:stretch/>
        </p:blipFill>
        <p:spPr>
          <a:xfrm>
            <a:off x="888075" y="-38100"/>
            <a:ext cx="3687926" cy="5257840"/>
          </a:xfrm>
          <a:prstGeom prst="rect">
            <a:avLst/>
          </a:prstGeom>
          <a:noFill/>
          <a:ln>
            <a:noFill/>
          </a:ln>
        </p:spPr>
      </p:pic>
      <p:pic>
        <p:nvPicPr>
          <p:cNvPr descr="A cover of a report&#10;&#10;AI-generated content may be incorrect." id="61" name="Google Shape;61;p14"/>
          <p:cNvPicPr preferRelativeResize="0"/>
          <p:nvPr/>
        </p:nvPicPr>
        <p:blipFill rotWithShape="1">
          <a:blip r:embed="rId4">
            <a:alphaModFix/>
          </a:blip>
          <a:srcRect b="0" l="0" r="0" t="0"/>
          <a:stretch/>
        </p:blipFill>
        <p:spPr>
          <a:xfrm>
            <a:off x="5456075" y="-63736"/>
            <a:ext cx="3687926" cy="5234451"/>
          </a:xfrm>
          <a:prstGeom prst="rect">
            <a:avLst/>
          </a:prstGeom>
          <a:noFill/>
          <a:ln>
            <a:noFill/>
          </a:ln>
        </p:spPr>
      </p:pic>
      <p:sp>
        <p:nvSpPr>
          <p:cNvPr id="62" name="Google Shape;62;p14"/>
          <p:cNvSpPr txBox="1"/>
          <p:nvPr/>
        </p:nvSpPr>
        <p:spPr>
          <a:xfrm rot="-5400000">
            <a:off x="-1875450" y="2055075"/>
            <a:ext cx="4876800" cy="1354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8200">
                <a:solidFill>
                  <a:schemeClr val="accent1"/>
                </a:solidFill>
                <a:latin typeface="Impact"/>
                <a:ea typeface="Impact"/>
                <a:cs typeface="Impact"/>
                <a:sym typeface="Impact"/>
              </a:rPr>
              <a:t>2023</a:t>
            </a:r>
            <a:endParaRPr sz="100">
              <a:solidFill>
                <a:schemeClr val="accent1"/>
              </a:solidFill>
            </a:endParaRPr>
          </a:p>
        </p:txBody>
      </p:sp>
      <p:sp>
        <p:nvSpPr>
          <p:cNvPr id="63" name="Google Shape;63;p14"/>
          <p:cNvSpPr txBox="1"/>
          <p:nvPr/>
        </p:nvSpPr>
        <p:spPr>
          <a:xfrm rot="-5400000">
            <a:off x="2626700" y="2093175"/>
            <a:ext cx="4876800" cy="1354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8200">
                <a:solidFill>
                  <a:schemeClr val="accent4"/>
                </a:solidFill>
                <a:latin typeface="Impact"/>
                <a:ea typeface="Impact"/>
                <a:cs typeface="Impact"/>
                <a:sym typeface="Impact"/>
              </a:rPr>
              <a:t>2024</a:t>
            </a:r>
            <a:endParaRPr sz="100">
              <a:solidFill>
                <a:schemeClr val="accent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5" title="Screenshot 2026-07-28 at 8.12.51 AM.png"/>
          <p:cNvPicPr preferRelativeResize="0"/>
          <p:nvPr/>
        </p:nvPicPr>
        <p:blipFill>
          <a:blip r:embed="rId3">
            <a:alphaModFix/>
          </a:blip>
          <a:stretch>
            <a:fillRect/>
          </a:stretch>
        </p:blipFill>
        <p:spPr>
          <a:xfrm>
            <a:off x="0" y="-62875"/>
            <a:ext cx="4079575" cy="5269249"/>
          </a:xfrm>
          <a:prstGeom prst="rect">
            <a:avLst/>
          </a:prstGeom>
          <a:noFill/>
          <a:ln>
            <a:noFill/>
          </a:ln>
        </p:spPr>
      </p:pic>
      <p:pic>
        <p:nvPicPr>
          <p:cNvPr id="69" name="Google Shape;69;p15" title="Screenshot 2026-07-28 at 8.13.48 AM.png"/>
          <p:cNvPicPr preferRelativeResize="0"/>
          <p:nvPr/>
        </p:nvPicPr>
        <p:blipFill rotWithShape="1">
          <a:blip r:embed="rId4">
            <a:alphaModFix/>
          </a:blip>
          <a:srcRect b="7248" l="0" r="0" t="5316"/>
          <a:stretch/>
        </p:blipFill>
        <p:spPr>
          <a:xfrm>
            <a:off x="4743325" y="66699"/>
            <a:ext cx="4079575" cy="5038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title="Screenshot 2026-07-28 at 8.14.23 AM.png"/>
          <p:cNvPicPr preferRelativeResize="0"/>
          <p:nvPr/>
        </p:nvPicPr>
        <p:blipFill rotWithShape="1">
          <a:blip r:embed="rId3">
            <a:alphaModFix/>
          </a:blip>
          <a:srcRect b="5962" l="2277" r="0" t="4110"/>
          <a:stretch/>
        </p:blipFill>
        <p:spPr>
          <a:xfrm>
            <a:off x="-39658" y="587250"/>
            <a:ext cx="2991575" cy="3888776"/>
          </a:xfrm>
          <a:prstGeom prst="rect">
            <a:avLst/>
          </a:prstGeom>
          <a:noFill/>
          <a:ln>
            <a:noFill/>
          </a:ln>
        </p:spPr>
      </p:pic>
      <p:pic>
        <p:nvPicPr>
          <p:cNvPr id="75" name="Google Shape;75;p16" title="Screenshot 2026-07-28 at 8.14.36 AM.png"/>
          <p:cNvPicPr preferRelativeResize="0"/>
          <p:nvPr/>
        </p:nvPicPr>
        <p:blipFill rotWithShape="1">
          <a:blip r:embed="rId4">
            <a:alphaModFix/>
          </a:blip>
          <a:srcRect b="4640" l="2277" r="0" t="5440"/>
          <a:stretch/>
        </p:blipFill>
        <p:spPr>
          <a:xfrm>
            <a:off x="3036904" y="644550"/>
            <a:ext cx="2991575" cy="3888776"/>
          </a:xfrm>
          <a:prstGeom prst="rect">
            <a:avLst/>
          </a:prstGeom>
          <a:noFill/>
          <a:ln>
            <a:noFill/>
          </a:ln>
        </p:spPr>
      </p:pic>
      <p:pic>
        <p:nvPicPr>
          <p:cNvPr id="76" name="Google Shape;76;p16" title="Screenshot 2026-07-28 at 8.14.54 AM.png"/>
          <p:cNvPicPr preferRelativeResize="0"/>
          <p:nvPr/>
        </p:nvPicPr>
        <p:blipFill rotWithShape="1">
          <a:blip r:embed="rId5">
            <a:alphaModFix/>
          </a:blip>
          <a:srcRect b="5950" l="0" r="0" t="4572"/>
          <a:stretch/>
        </p:blipFill>
        <p:spPr>
          <a:xfrm>
            <a:off x="6096657" y="587250"/>
            <a:ext cx="3076726" cy="3888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17" title="Screenshot 2026-07-28 at 8.13.25 AM.png"/>
          <p:cNvPicPr preferRelativeResize="0"/>
          <p:nvPr/>
        </p:nvPicPr>
        <p:blipFill rotWithShape="1">
          <a:blip r:embed="rId3">
            <a:alphaModFix/>
          </a:blip>
          <a:srcRect b="7394" l="803" r="0" t="5521"/>
          <a:stretch/>
        </p:blipFill>
        <p:spPr>
          <a:xfrm>
            <a:off x="231289" y="15363"/>
            <a:ext cx="4061100" cy="5035726"/>
          </a:xfrm>
          <a:prstGeom prst="rect">
            <a:avLst/>
          </a:prstGeom>
          <a:noFill/>
          <a:ln>
            <a:noFill/>
          </a:ln>
        </p:spPr>
      </p:pic>
      <p:pic>
        <p:nvPicPr>
          <p:cNvPr id="82" name="Google Shape;82;p17" title="Screenshot 2026-07-29 at 3.43.27 PM.png"/>
          <p:cNvPicPr preferRelativeResize="0"/>
          <p:nvPr/>
        </p:nvPicPr>
        <p:blipFill rotWithShape="1">
          <a:blip r:embed="rId4">
            <a:alphaModFix/>
          </a:blip>
          <a:srcRect b="0" l="0" r="0" t="1942"/>
          <a:stretch/>
        </p:blipFill>
        <p:spPr>
          <a:xfrm>
            <a:off x="4868600" y="62350"/>
            <a:ext cx="4061099" cy="49594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8" title="Screenshot 2026-07-28 at 8.13.56 AM.png"/>
          <p:cNvPicPr preferRelativeResize="0"/>
          <p:nvPr/>
        </p:nvPicPr>
        <p:blipFill rotWithShape="1">
          <a:blip r:embed="rId3">
            <a:alphaModFix/>
          </a:blip>
          <a:srcRect b="4478" l="0" r="0" t="7548"/>
          <a:stretch/>
        </p:blipFill>
        <p:spPr>
          <a:xfrm>
            <a:off x="259940" y="74725"/>
            <a:ext cx="4012062" cy="4985725"/>
          </a:xfrm>
          <a:prstGeom prst="rect">
            <a:avLst/>
          </a:prstGeom>
          <a:noFill/>
          <a:ln>
            <a:noFill/>
          </a:ln>
        </p:spPr>
      </p:pic>
      <p:pic>
        <p:nvPicPr>
          <p:cNvPr id="88" name="Google Shape;88;p18" title="Screenshot 2026-07-28 at 8.14.08 AM.png"/>
          <p:cNvPicPr preferRelativeResize="0"/>
          <p:nvPr/>
        </p:nvPicPr>
        <p:blipFill rotWithShape="1">
          <a:blip r:embed="rId4">
            <a:alphaModFix/>
          </a:blip>
          <a:srcRect b="9337" l="961" r="0" t="8970"/>
          <a:stretch/>
        </p:blipFill>
        <p:spPr>
          <a:xfrm>
            <a:off x="4592264" y="157775"/>
            <a:ext cx="4278881" cy="4985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title="Screenshot 2026-07-28 at 9.12.31 AM.png"/>
          <p:cNvPicPr preferRelativeResize="0"/>
          <p:nvPr/>
        </p:nvPicPr>
        <p:blipFill rotWithShape="1">
          <a:blip r:embed="rId3">
            <a:alphaModFix/>
          </a:blip>
          <a:srcRect b="10443" l="5900" r="5243" t="5608"/>
          <a:stretch/>
        </p:blipFill>
        <p:spPr>
          <a:xfrm>
            <a:off x="32845" y="508714"/>
            <a:ext cx="3052389" cy="4073663"/>
          </a:xfrm>
          <a:prstGeom prst="rect">
            <a:avLst/>
          </a:prstGeom>
          <a:noFill/>
          <a:ln>
            <a:noFill/>
          </a:ln>
        </p:spPr>
      </p:pic>
      <p:pic>
        <p:nvPicPr>
          <p:cNvPr id="94" name="Google Shape;94;p19" title="Screenshot 2026-07-28 at 8.15.44 AM.png"/>
          <p:cNvPicPr preferRelativeResize="0"/>
          <p:nvPr/>
        </p:nvPicPr>
        <p:blipFill rotWithShape="1">
          <a:blip r:embed="rId4">
            <a:alphaModFix/>
          </a:blip>
          <a:srcRect b="12537" l="6560" r="0" t="5253"/>
          <a:stretch/>
        </p:blipFill>
        <p:spPr>
          <a:xfrm>
            <a:off x="2946683" y="500783"/>
            <a:ext cx="3333118" cy="4141929"/>
          </a:xfrm>
          <a:prstGeom prst="rect">
            <a:avLst/>
          </a:prstGeom>
          <a:noFill/>
          <a:ln>
            <a:noFill/>
          </a:ln>
        </p:spPr>
      </p:pic>
      <p:pic>
        <p:nvPicPr>
          <p:cNvPr id="95" name="Google Shape;95;p19" title="Screenshot 2026-07-28 at 8.16.09 AM.png"/>
          <p:cNvPicPr preferRelativeResize="0"/>
          <p:nvPr/>
        </p:nvPicPr>
        <p:blipFill rotWithShape="1">
          <a:blip r:embed="rId5">
            <a:alphaModFix/>
          </a:blip>
          <a:srcRect b="10264" l="7218" r="0" t="5674"/>
          <a:stretch/>
        </p:blipFill>
        <p:spPr>
          <a:xfrm>
            <a:off x="5993724" y="508714"/>
            <a:ext cx="3183121" cy="40736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20" title="Screenshot 2026-07-28 at 8.16.26 AM.png"/>
          <p:cNvPicPr preferRelativeResize="0"/>
          <p:nvPr/>
        </p:nvPicPr>
        <p:blipFill rotWithShape="1">
          <a:blip r:embed="rId3">
            <a:alphaModFix/>
          </a:blip>
          <a:srcRect b="4730" l="0" r="0" t="4311"/>
          <a:stretch/>
        </p:blipFill>
        <p:spPr>
          <a:xfrm>
            <a:off x="-77507" y="637890"/>
            <a:ext cx="3005742" cy="3861850"/>
          </a:xfrm>
          <a:prstGeom prst="rect">
            <a:avLst/>
          </a:prstGeom>
          <a:noFill/>
          <a:ln>
            <a:noFill/>
          </a:ln>
        </p:spPr>
      </p:pic>
      <p:pic>
        <p:nvPicPr>
          <p:cNvPr id="101" name="Google Shape;101;p20" title="Screenshot 2026-07-28 at 8.16.41 AM.png"/>
          <p:cNvPicPr preferRelativeResize="0"/>
          <p:nvPr/>
        </p:nvPicPr>
        <p:blipFill rotWithShape="1">
          <a:blip r:embed="rId4">
            <a:alphaModFix/>
          </a:blip>
          <a:srcRect b="6427" l="0" r="0" t="4311"/>
          <a:stretch/>
        </p:blipFill>
        <p:spPr>
          <a:xfrm>
            <a:off x="3033135" y="637890"/>
            <a:ext cx="3005742" cy="3789809"/>
          </a:xfrm>
          <a:prstGeom prst="rect">
            <a:avLst/>
          </a:prstGeom>
          <a:noFill/>
          <a:ln>
            <a:noFill/>
          </a:ln>
        </p:spPr>
      </p:pic>
      <p:pic>
        <p:nvPicPr>
          <p:cNvPr id="102" name="Google Shape;102;p20" title="Screenshot 2026-07-28 at 8.17.02 AM.png"/>
          <p:cNvPicPr preferRelativeResize="0"/>
          <p:nvPr/>
        </p:nvPicPr>
        <p:blipFill rotWithShape="1">
          <a:blip r:embed="rId5">
            <a:alphaModFix/>
          </a:blip>
          <a:srcRect b="6418" l="0" r="0" t="4320"/>
          <a:stretch/>
        </p:blipFill>
        <p:spPr>
          <a:xfrm>
            <a:off x="6143776" y="637890"/>
            <a:ext cx="3005742" cy="37898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21" title="Screenshot 2026-07-28 at 8.17.22 AM.png"/>
          <p:cNvPicPr preferRelativeResize="0"/>
          <p:nvPr/>
        </p:nvPicPr>
        <p:blipFill rotWithShape="1">
          <a:blip r:embed="rId3">
            <a:alphaModFix/>
          </a:blip>
          <a:srcRect b="5400" l="7055" r="0" t="5338"/>
          <a:stretch/>
        </p:blipFill>
        <p:spPr>
          <a:xfrm>
            <a:off x="4459" y="953226"/>
            <a:ext cx="2397038" cy="3251822"/>
          </a:xfrm>
          <a:prstGeom prst="rect">
            <a:avLst/>
          </a:prstGeom>
          <a:noFill/>
          <a:ln>
            <a:noFill/>
          </a:ln>
        </p:spPr>
      </p:pic>
      <p:pic>
        <p:nvPicPr>
          <p:cNvPr id="108" name="Google Shape;108;p21" title="Screenshot 2026-07-28 at 8.17.38 AM.png"/>
          <p:cNvPicPr preferRelativeResize="0"/>
          <p:nvPr/>
        </p:nvPicPr>
        <p:blipFill rotWithShape="1">
          <a:blip r:embed="rId4">
            <a:alphaModFix/>
          </a:blip>
          <a:srcRect b="5400" l="7052" r="3230" t="5338"/>
          <a:stretch/>
        </p:blipFill>
        <p:spPr>
          <a:xfrm>
            <a:off x="2401496" y="954468"/>
            <a:ext cx="2313749" cy="3251813"/>
          </a:xfrm>
          <a:prstGeom prst="rect">
            <a:avLst/>
          </a:prstGeom>
          <a:noFill/>
          <a:ln>
            <a:noFill/>
          </a:ln>
        </p:spPr>
      </p:pic>
      <p:pic>
        <p:nvPicPr>
          <p:cNvPr id="109" name="Google Shape;109;p21" title="Screenshot 2026-07-28 at 8.18.06 AM.png"/>
          <p:cNvPicPr preferRelativeResize="0"/>
          <p:nvPr/>
        </p:nvPicPr>
        <p:blipFill rotWithShape="1">
          <a:blip r:embed="rId5">
            <a:alphaModFix/>
          </a:blip>
          <a:srcRect b="5898" l="6636" r="5928" t="5016"/>
          <a:stretch/>
        </p:blipFill>
        <p:spPr>
          <a:xfrm>
            <a:off x="4715244" y="986616"/>
            <a:ext cx="2216607" cy="3190002"/>
          </a:xfrm>
          <a:prstGeom prst="rect">
            <a:avLst/>
          </a:prstGeom>
          <a:noFill/>
          <a:ln>
            <a:noFill/>
          </a:ln>
        </p:spPr>
      </p:pic>
      <p:pic>
        <p:nvPicPr>
          <p:cNvPr id="110" name="Google Shape;110;p21" title="Screenshot 2026-07-28 at 8.19.00 AM.png"/>
          <p:cNvPicPr preferRelativeResize="0"/>
          <p:nvPr/>
        </p:nvPicPr>
        <p:blipFill rotWithShape="1">
          <a:blip r:embed="rId6">
            <a:alphaModFix/>
          </a:blip>
          <a:srcRect b="5740" l="6578" r="6647" t="5678"/>
          <a:stretch/>
        </p:blipFill>
        <p:spPr>
          <a:xfrm>
            <a:off x="6915426" y="1011494"/>
            <a:ext cx="2216610" cy="31963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