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embeddedFontLst>
    <p:embeddedFont>
      <p:font typeface="Play"/>
      <p:regular r:id="rId22"/>
      <p:bold r:id="rId23"/>
    </p:embeddedFont>
    <p:embeddedFont>
      <p:font typeface="Montserrat"/>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jmzkyvgTVAQH+0e3l+ZKeAImxz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Play-regular.fntdata"/><Relationship Id="rId21" Type="http://schemas.openxmlformats.org/officeDocument/2006/relationships/slide" Target="slides/slide17.xml"/><Relationship Id="rId24" Type="http://schemas.openxmlformats.org/officeDocument/2006/relationships/font" Target="fonts/Montserrat-regular.fntdata"/><Relationship Id="rId23" Type="http://schemas.openxmlformats.org/officeDocument/2006/relationships/font" Target="fonts/Pl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Montserrat-italic.fntdata"/><Relationship Id="rId25" Type="http://schemas.openxmlformats.org/officeDocument/2006/relationships/font" Target="fonts/Montserrat-bold.fntdata"/><Relationship Id="rId28" Type="http://customschemas.google.com/relationships/presentationmetadata" Target="metadata"/><Relationship Id="rId27" Type="http://schemas.openxmlformats.org/officeDocument/2006/relationships/font" Target="fonts/Montserrat-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PH"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2000"/>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lang="en-PH" sz="1800">
                <a:solidFill>
                  <a:schemeClr val="dk1"/>
                </a:solidFill>
                <a:latin typeface="Arial"/>
                <a:ea typeface="Arial"/>
                <a:cs typeface="Arial"/>
                <a:sym typeface="Arial"/>
              </a:rPr>
              <a:t>How many of you recognize this?  </a:t>
            </a:r>
            <a:endParaRPr/>
          </a:p>
          <a:p>
            <a:pPr indent="0" lvl="0" marL="0" marR="0" rtl="0" algn="l">
              <a:lnSpc>
                <a:spcPct val="100000"/>
              </a:lnSpc>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lang="en-PH" sz="1800">
                <a:solidFill>
                  <a:schemeClr val="dk1"/>
                </a:solidFill>
                <a:latin typeface="Arial"/>
                <a:ea typeface="Arial"/>
                <a:cs typeface="Arial"/>
                <a:sym typeface="Arial"/>
              </a:rPr>
              <a:t>How many of you have actually read it?</a:t>
            </a:r>
            <a:endParaRPr/>
          </a:p>
          <a:p>
            <a:pPr indent="0" lvl="0" marL="0" rtl="0" algn="l">
              <a:spcBef>
                <a:spcPts val="0"/>
              </a:spcBef>
              <a:spcAft>
                <a:spcPts val="0"/>
              </a:spcAft>
              <a:buNone/>
            </a:pPr>
            <a:r>
              <a:t/>
            </a:r>
            <a:endParaRPr sz="2000"/>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i="0" lang="en-PH" sz="1200">
                <a:solidFill>
                  <a:schemeClr val="dk1"/>
                </a:solidFill>
                <a:latin typeface="Arial"/>
                <a:ea typeface="Arial"/>
                <a:cs typeface="Arial"/>
                <a:sym typeface="Arial"/>
              </a:rPr>
              <a:t>Over the past month, and then some, our leadership team, working closely with a dedicated group of writers and layout designers, has thoughtfully prepared our yearbook, so to speak, for the year just passed.</a:t>
            </a:r>
            <a:endParaRPr/>
          </a:p>
          <a:p>
            <a:pPr indent="0" lvl="0" marL="0" rtl="0" algn="l">
              <a:spcBef>
                <a:spcPts val="0"/>
              </a:spcBef>
              <a:spcAft>
                <a:spcPts val="0"/>
              </a:spcAft>
              <a:buNone/>
            </a:pPr>
            <a:r>
              <a:t/>
            </a:r>
            <a:endParaRPr sz="2000"/>
          </a:p>
        </p:txBody>
      </p:sp>
      <p:sp>
        <p:nvSpPr>
          <p:cNvPr id="103" name="Google Shape;10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It is with deep gratitude that I present our BCBP 2024 Annual Report.</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In it, we are greeted with messages from our Founder and Spiritual Director, Fr. Herb, Chairman Luis Ferrer, and President Ani. </a:t>
            </a:r>
            <a:endParaRPr/>
          </a:p>
          <a:p>
            <a:pPr indent="0" lvl="0" marL="0" rtl="0" algn="l">
              <a:spcBef>
                <a:spcPts val="0"/>
              </a:spcBef>
              <a:spcAft>
                <a:spcPts val="0"/>
              </a:spcAft>
              <a:buNone/>
            </a:pPr>
            <a:r>
              <a:rPr lang="en-PH" sz="2000"/>
              <a:t> </a:t>
            </a:r>
            <a:endParaRPr/>
          </a:p>
        </p:txBody>
      </p:sp>
      <p:sp>
        <p:nvSpPr>
          <p:cNvPr id="111" name="Google Shape;11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PH" sz="1200">
                <a:solidFill>
                  <a:schemeClr val="dk1"/>
                </a:solidFill>
                <a:latin typeface="Arial"/>
                <a:ea typeface="Arial"/>
                <a:cs typeface="Arial"/>
                <a:sym typeface="Arial"/>
              </a:rPr>
              <a:t>Let me ask: how many of you have read an Annual Report at your workplace? Or come across one from another organization? </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PH" sz="1200">
                <a:solidFill>
                  <a:schemeClr val="dk1"/>
                </a:solidFill>
                <a:latin typeface="Arial"/>
                <a:ea typeface="Arial"/>
                <a:cs typeface="Arial"/>
                <a:sym typeface="Arial"/>
              </a:rPr>
              <a:t>These reports are never just documents—they’re carefully crafted to reflect three core values: </a:t>
            </a:r>
            <a:r>
              <a:rPr b="1" lang="en-PH" sz="1200">
                <a:solidFill>
                  <a:schemeClr val="dk1"/>
                </a:solidFill>
                <a:latin typeface="Arial"/>
                <a:ea typeface="Arial"/>
                <a:cs typeface="Arial"/>
                <a:sym typeface="Arial"/>
              </a:rPr>
              <a:t>transparency</a:t>
            </a:r>
            <a:r>
              <a:rPr lang="en-PH" sz="1200">
                <a:solidFill>
                  <a:schemeClr val="dk1"/>
                </a:solidFill>
                <a:latin typeface="Arial"/>
                <a:ea typeface="Arial"/>
                <a:cs typeface="Arial"/>
                <a:sym typeface="Arial"/>
              </a:rPr>
              <a:t>, </a:t>
            </a:r>
            <a:r>
              <a:rPr b="1" lang="en-PH" sz="1200">
                <a:solidFill>
                  <a:schemeClr val="dk1"/>
                </a:solidFill>
                <a:latin typeface="Arial"/>
                <a:ea typeface="Arial"/>
                <a:cs typeface="Arial"/>
                <a:sym typeface="Arial"/>
              </a:rPr>
              <a:t>celebration</a:t>
            </a:r>
            <a:r>
              <a:rPr lang="en-PH" sz="1200">
                <a:solidFill>
                  <a:schemeClr val="dk1"/>
                </a:solidFill>
                <a:latin typeface="Arial"/>
                <a:ea typeface="Arial"/>
                <a:cs typeface="Arial"/>
                <a:sym typeface="Arial"/>
              </a:rPr>
              <a:t>, and   </a:t>
            </a:r>
            <a:r>
              <a:rPr b="1" lang="en-PH" sz="1200">
                <a:solidFill>
                  <a:schemeClr val="dk1"/>
                </a:solidFill>
                <a:latin typeface="Arial"/>
                <a:ea typeface="Arial"/>
                <a:cs typeface="Arial"/>
                <a:sym typeface="Arial"/>
              </a:rPr>
              <a:t>reflection</a:t>
            </a:r>
            <a:r>
              <a:rPr lang="en-PH" sz="1200">
                <a:solidFill>
                  <a:schemeClr val="dk1"/>
                </a:solidFill>
                <a:latin typeface="Arial"/>
                <a:ea typeface="Arial"/>
                <a:cs typeface="Arial"/>
                <a:sym typeface="Arial"/>
              </a:rPr>
              <a:t>. Our community’s Annual Report ascribes to that same spirit.</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PH" sz="1200">
                <a:solidFill>
                  <a:schemeClr val="dk1"/>
                </a:solidFill>
                <a:latin typeface="Arial"/>
                <a:ea typeface="Arial"/>
                <a:cs typeface="Arial"/>
                <a:sym typeface="Arial"/>
              </a:rPr>
              <a:t>And so, contrary to what you might expect, our AR isn’t just a list of programs, nor is it simply about numbers or financials.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PH" sz="1200">
                <a:solidFill>
                  <a:schemeClr val="dk1"/>
                </a:solidFill>
                <a:latin typeface="Arial"/>
                <a:ea typeface="Arial"/>
                <a:cs typeface="Arial"/>
                <a:sym typeface="Arial"/>
              </a:rPr>
              <a:t>It’s something deeper. </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PH" sz="1200">
                <a:solidFill>
                  <a:schemeClr val="dk1"/>
                </a:solidFill>
                <a:latin typeface="Arial"/>
                <a:ea typeface="Arial"/>
                <a:cs typeface="Arial"/>
                <a:sym typeface="Arial"/>
              </a:rPr>
              <a:t>It’s a story — a living testimony of how our community, remaining faithful to our Mission, has journeyed together, and how every Directorate has played a crucial role in carrying that Mission forward.</a:t>
            </a:r>
            <a:endParaRPr/>
          </a:p>
          <a:p>
            <a:pPr indent="0" lvl="0" marL="0" rtl="0" algn="l">
              <a:spcBef>
                <a:spcPts val="0"/>
              </a:spcBef>
              <a:spcAft>
                <a:spcPts val="0"/>
              </a:spcAft>
              <a:buNone/>
            </a:pPr>
            <a:r>
              <a:t/>
            </a:r>
            <a:endParaRPr/>
          </a:p>
        </p:txBody>
      </p:sp>
      <p:sp>
        <p:nvSpPr>
          <p:cNvPr id="121" name="Google Shape;12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It reinforces who we are, where we’ve been, and moving forward, where we are called. </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It documents our shared journey as we align ourselves with the vision and goals we’ve committed to as one community.</a:t>
            </a:r>
            <a:endParaRPr/>
          </a:p>
          <a:p>
            <a:pPr indent="0" lvl="0" marL="0" rtl="0" algn="l">
              <a:spcBef>
                <a:spcPts val="0"/>
              </a:spcBef>
              <a:spcAft>
                <a:spcPts val="0"/>
              </a:spcAft>
              <a:buNone/>
            </a:pPr>
            <a:r>
              <a:t/>
            </a:r>
            <a:endParaRPr/>
          </a:p>
        </p:txBody>
      </p:sp>
      <p:sp>
        <p:nvSpPr>
          <p:cNvPr id="128" name="Google Shape;1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The overall theme for this year's report is “Empowered,” taken from the NAC 44 theme.  </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We acknowledge that all our programs and milestone activities were inspired and fueled by the power of the Holy Spirit, who is our constant companion and guide in our spiritual journey.</a:t>
            </a:r>
            <a:endParaRPr/>
          </a:p>
          <a:p>
            <a:pPr indent="0" lvl="0" marL="0" rtl="0" algn="l">
              <a:spcBef>
                <a:spcPts val="0"/>
              </a:spcBef>
              <a:spcAft>
                <a:spcPts val="0"/>
              </a:spcAft>
              <a:buNone/>
            </a:pPr>
            <a:r>
              <a:t/>
            </a:r>
            <a:endParaRPr/>
          </a:p>
        </p:txBody>
      </p:sp>
      <p:sp>
        <p:nvSpPr>
          <p:cNvPr id="136" name="Google Shape;13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Close to 70 pages, the report may seem intimidating, but don’t worry… it celebrates milestones, reflects on challenges, and recognizes the quiet, powerful acts of service by the men and women of BCBP.</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144" name="Google Shape;14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You’ll see the fruits of our efforts—the highlights and achievements of our Directorates and spiritual moments that shaped us this past year</a:t>
            </a:r>
            <a:endParaRPr/>
          </a:p>
          <a:p>
            <a:pPr indent="0" lvl="0" marL="0" rtl="0" algn="l">
              <a:spcBef>
                <a:spcPts val="0"/>
              </a:spcBef>
              <a:spcAft>
                <a:spcPts val="0"/>
              </a:spcAft>
              <a:buNone/>
            </a:pPr>
            <a:r>
              <a:t/>
            </a:r>
            <a:endParaRPr/>
          </a:p>
        </p:txBody>
      </p:sp>
      <p:sp>
        <p:nvSpPr>
          <p:cNvPr id="154" name="Google Shape;15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The same Directorates will cast a shared vision for the future, 2 or 3 Strategic Frameworks for 2025 and beyond, where God might be leading us next, and how each one of us can be part of that plan.</a:t>
            </a:r>
            <a:endParaRPr/>
          </a:p>
          <a:p>
            <a:pPr indent="0" lvl="0" marL="0" rtl="0" algn="l">
              <a:spcBef>
                <a:spcPts val="0"/>
              </a:spcBef>
              <a:spcAft>
                <a:spcPts val="0"/>
              </a:spcAft>
              <a:buNone/>
            </a:pPr>
            <a:r>
              <a:t/>
            </a:r>
            <a:endParaRPr/>
          </a:p>
        </p:txBody>
      </p:sp>
      <p:sp>
        <p:nvSpPr>
          <p:cNvPr id="164" name="Google Shape;16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For the first time, the AR features articles covering UNIAPAC, the Be Honest/Tapat Dapat Advocacy, and our partnership with the Community of communities – Sword of the Spirit.</a:t>
            </a:r>
            <a:endParaRPr/>
          </a:p>
          <a:p>
            <a:pPr indent="0" lvl="0" marL="0" rtl="0" algn="l">
              <a:spcBef>
                <a:spcPts val="0"/>
              </a:spcBef>
              <a:spcAft>
                <a:spcPts val="0"/>
              </a:spcAft>
              <a:buNone/>
            </a:pPr>
            <a:r>
              <a:t/>
            </a:r>
            <a:endParaRPr/>
          </a:p>
        </p:txBody>
      </p:sp>
      <p:sp>
        <p:nvSpPr>
          <p:cNvPr id="173" name="Google Shape;17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Behind all this hard work stand our dedicated servant leaders.</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You will meet each one in this report: our BOT, Mancom, and BIFI as well. What, you say?</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The BIFI is the Brotherhood Int’l Foundation, Inc., and yes, that’s us too. </a:t>
            </a:r>
            <a:endParaRPr/>
          </a:p>
          <a:p>
            <a:pPr indent="0" lvl="0" marL="0" rtl="0" algn="l">
              <a:spcBef>
                <a:spcPts val="0"/>
              </a:spcBef>
              <a:spcAft>
                <a:spcPts val="0"/>
              </a:spcAft>
              <a:buNone/>
            </a:pPr>
            <a:r>
              <a:t/>
            </a:r>
            <a:endParaRPr/>
          </a:p>
        </p:txBody>
      </p:sp>
      <p:sp>
        <p:nvSpPr>
          <p:cNvPr id="183" name="Google Shape;18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And what would an Annual Report be without its  Financial Statements?  Financial reports reflect stewardship and resource management practices, thus reinforcing accountability and the wise use of tithes and contributions. To safeguard our privacy, however, we will not include these financial reports on social media posts, such as in Kapatiran FB. </a:t>
            </a:r>
            <a:endParaRPr/>
          </a:p>
          <a:p>
            <a:pPr indent="0" lvl="0" marL="0" rtl="0" algn="l">
              <a:spcBef>
                <a:spcPts val="0"/>
              </a:spcBef>
              <a:spcAft>
                <a:spcPts val="0"/>
              </a:spcAft>
              <a:buNone/>
            </a:pPr>
            <a:r>
              <a:t/>
            </a:r>
            <a:endParaRPr/>
          </a:p>
        </p:txBody>
      </p:sp>
      <p:sp>
        <p:nvSpPr>
          <p:cNvPr id="194" name="Google Shape;19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Finally, brothers and sisters, let us all recognize that this AR2024 is more than a formal report - it’s an invitation for each of us to reflect, to appreciate, and to re-commit ourselves through our service ministries. </a:t>
            </a:r>
            <a:endParaRPr/>
          </a:p>
          <a:p>
            <a:pPr indent="0" lvl="0" marL="0" rtl="0" algn="l">
              <a:spcBef>
                <a:spcPts val="0"/>
              </a:spcBef>
              <a:spcAft>
                <a:spcPts val="0"/>
              </a:spcAft>
              <a:buNone/>
            </a:pPr>
            <a:r>
              <a:t/>
            </a:r>
            <a:endParaRPr sz="2000"/>
          </a:p>
        </p:txBody>
      </p:sp>
      <p:sp>
        <p:nvSpPr>
          <p:cNvPr id="204" name="Google Shape;20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The BCBP leadership encourages every member to voice out any questions or concerns. </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 If you need clarification, please feel free to contact me or any of our leaders. </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You can also get in touch with Joffe Almoro, our Managing Director and he will be happy to hear from you.  </a:t>
            </a:r>
            <a:endParaRPr/>
          </a:p>
          <a:p>
            <a:pPr indent="0" lvl="0" marL="0" rtl="0" algn="l">
              <a:spcBef>
                <a:spcPts val="0"/>
              </a:spcBef>
              <a:spcAft>
                <a:spcPts val="0"/>
              </a:spcAft>
              <a:buNone/>
            </a:pPr>
            <a:r>
              <a:t/>
            </a:r>
            <a:endParaRPr sz="2000"/>
          </a:p>
        </p:txBody>
      </p:sp>
      <p:sp>
        <p:nvSpPr>
          <p:cNvPr id="212" name="Google Shape;21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PH" sz="1200">
                <a:solidFill>
                  <a:schemeClr val="dk1"/>
                </a:solidFill>
                <a:latin typeface="Arial"/>
                <a:ea typeface="Arial"/>
                <a:cs typeface="Arial"/>
                <a:sym typeface="Arial"/>
              </a:rPr>
              <a:t>Let’s all look forward and together participate in the continued unraveling of the Holy Spirit’s and our community’s love story – for each one of us is truly a vital part of this journey.</a:t>
            </a:r>
            <a:endParaRPr/>
          </a:p>
          <a:p>
            <a:pPr indent="0" lvl="0" marL="0" rtl="0" algn="l">
              <a:spcBef>
                <a:spcPts val="0"/>
              </a:spcBef>
              <a:spcAft>
                <a:spcPts val="0"/>
              </a:spcAft>
              <a:buNone/>
            </a:pPr>
            <a:r>
              <a:t/>
            </a:r>
            <a:endParaRPr sz="2000"/>
          </a:p>
        </p:txBody>
      </p:sp>
      <p:sp>
        <p:nvSpPr>
          <p:cNvPr id="219" name="Google Shape;21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2000"/>
          </a:p>
        </p:txBody>
      </p:sp>
      <p:sp>
        <p:nvSpPr>
          <p:cNvPr id="226" name="Google Shape;22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7"/>
          <p:cNvSpPr/>
          <p:nvPr>
            <p:ph idx="2" type="pic"/>
          </p:nvPr>
        </p:nvSpPr>
        <p:spPr>
          <a:xfrm>
            <a:off x="5183188" y="987425"/>
            <a:ext cx="6172200" cy="4873625"/>
          </a:xfrm>
          <a:prstGeom prst="rect">
            <a:avLst/>
          </a:prstGeom>
          <a:noFill/>
          <a:ln>
            <a:noFill/>
          </a:ln>
        </p:spPr>
      </p:sp>
      <p:sp>
        <p:nvSpPr>
          <p:cNvPr id="68" name="Google Shape;68;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PH"/>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PH"/>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1.png"/><Relationship Id="rId4" Type="http://schemas.openxmlformats.org/officeDocument/2006/relationships/image" Target="../media/image23.png"/><Relationship Id="rId5" Type="http://schemas.openxmlformats.org/officeDocument/2006/relationships/image" Target="../media/image33.png"/><Relationship Id="rId6"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27.png"/><Relationship Id="rId5"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A cover of a report&#10;&#10;AI-generated content may be incorrect." id="89" name="Google Shape;89;p1"/>
          <p:cNvPicPr preferRelativeResize="0"/>
          <p:nvPr/>
        </p:nvPicPr>
        <p:blipFill rotWithShape="1">
          <a:blip r:embed="rId3">
            <a:alphaModFix/>
          </a:blip>
          <a:srcRect b="0" l="0" r="0" t="0"/>
          <a:stretch/>
        </p:blipFill>
        <p:spPr>
          <a:xfrm>
            <a:off x="-16332" y="-363620"/>
            <a:ext cx="7032171" cy="9981146"/>
          </a:xfrm>
          <a:prstGeom prst="rect">
            <a:avLst/>
          </a:prstGeom>
          <a:noFill/>
          <a:ln>
            <a:noFill/>
          </a:ln>
        </p:spPr>
      </p:pic>
      <p:sp>
        <p:nvSpPr>
          <p:cNvPr id="90" name="Google Shape;90;p1"/>
          <p:cNvSpPr txBox="1"/>
          <p:nvPr/>
        </p:nvSpPr>
        <p:spPr>
          <a:xfrm>
            <a:off x="7326076" y="1380975"/>
            <a:ext cx="38898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PH" sz="3600" u="none" cap="none" strike="noStrike">
                <a:solidFill>
                  <a:schemeClr val="dk1"/>
                </a:solidFill>
                <a:latin typeface="Montserrat"/>
                <a:ea typeface="Montserrat"/>
                <a:cs typeface="Montserrat"/>
                <a:sym typeface="Montserrat"/>
              </a:rPr>
              <a:t>EMPOWERED</a:t>
            </a:r>
            <a:endParaRPr/>
          </a:p>
        </p:txBody>
      </p:sp>
      <p:sp>
        <p:nvSpPr>
          <p:cNvPr id="91" name="Google Shape;91;p1"/>
          <p:cNvSpPr txBox="1"/>
          <p:nvPr/>
        </p:nvSpPr>
        <p:spPr>
          <a:xfrm>
            <a:off x="7326084" y="2778932"/>
            <a:ext cx="4406784" cy="20313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PH" sz="1800">
                <a:solidFill>
                  <a:schemeClr val="dk1"/>
                </a:solidFill>
                <a:latin typeface="Arial"/>
                <a:ea typeface="Arial"/>
                <a:cs typeface="Arial"/>
                <a:sym typeface="Arial"/>
              </a:rPr>
              <a:t>“But you will receive power</a:t>
            </a:r>
            <a:endParaRPr/>
          </a:p>
          <a:p>
            <a:pPr indent="0" lvl="0" marL="0" marR="0" rtl="0" algn="ctr">
              <a:spcBef>
                <a:spcPts val="0"/>
              </a:spcBef>
              <a:spcAft>
                <a:spcPts val="0"/>
              </a:spcAft>
              <a:buNone/>
            </a:pPr>
            <a:r>
              <a:rPr i="1" lang="en-PH" sz="1800">
                <a:solidFill>
                  <a:schemeClr val="dk1"/>
                </a:solidFill>
                <a:latin typeface="Arial"/>
                <a:ea typeface="Arial"/>
                <a:cs typeface="Arial"/>
                <a:sym typeface="Arial"/>
              </a:rPr>
              <a:t>when the Holy Spirit has come upon you,</a:t>
            </a:r>
            <a:endParaRPr/>
          </a:p>
          <a:p>
            <a:pPr indent="0" lvl="0" marL="0" marR="0" rtl="0" algn="ctr">
              <a:spcBef>
                <a:spcPts val="0"/>
              </a:spcBef>
              <a:spcAft>
                <a:spcPts val="0"/>
              </a:spcAft>
              <a:buNone/>
            </a:pPr>
            <a:r>
              <a:rPr i="1" lang="en-PH" sz="1800">
                <a:solidFill>
                  <a:schemeClr val="dk1"/>
                </a:solidFill>
                <a:latin typeface="Arial"/>
                <a:ea typeface="Arial"/>
                <a:cs typeface="Arial"/>
                <a:sym typeface="Arial"/>
              </a:rPr>
              <a:t>and you will be my witnesses in Jerusalem,</a:t>
            </a:r>
            <a:endParaRPr/>
          </a:p>
          <a:p>
            <a:pPr indent="0" lvl="0" marL="0" marR="0" rtl="0" algn="ctr">
              <a:spcBef>
                <a:spcPts val="0"/>
              </a:spcBef>
              <a:spcAft>
                <a:spcPts val="0"/>
              </a:spcAft>
              <a:buNone/>
            </a:pPr>
            <a:r>
              <a:rPr i="1" lang="en-PH" sz="1800">
                <a:solidFill>
                  <a:schemeClr val="dk1"/>
                </a:solidFill>
                <a:latin typeface="Arial"/>
                <a:ea typeface="Arial"/>
                <a:cs typeface="Arial"/>
                <a:sym typeface="Arial"/>
              </a:rPr>
              <a:t>in all Judea and Samaria,</a:t>
            </a:r>
            <a:endParaRPr/>
          </a:p>
          <a:p>
            <a:pPr indent="0" lvl="0" marL="0" marR="0" rtl="0" algn="ctr">
              <a:spcBef>
                <a:spcPts val="0"/>
              </a:spcBef>
              <a:spcAft>
                <a:spcPts val="0"/>
              </a:spcAft>
              <a:buNone/>
            </a:pPr>
            <a:r>
              <a:rPr i="1" lang="en-PH" sz="1800">
                <a:solidFill>
                  <a:schemeClr val="dk1"/>
                </a:solidFill>
                <a:latin typeface="Arial"/>
                <a:ea typeface="Arial"/>
                <a:cs typeface="Arial"/>
                <a:sym typeface="Arial"/>
              </a:rPr>
              <a:t>and to the ends of the earth.”</a:t>
            </a:r>
            <a:endParaRPr/>
          </a:p>
          <a:p>
            <a:pPr indent="0" lvl="0" marL="0" marR="0" rtl="0" algn="ctr">
              <a:spcBef>
                <a:spcPts val="0"/>
              </a:spcBef>
              <a:spcAft>
                <a:spcPts val="0"/>
              </a:spcAft>
              <a:buNone/>
            </a:pPr>
            <a:r>
              <a:t/>
            </a:r>
            <a:endParaRPr sz="1800">
              <a:solidFill>
                <a:schemeClr val="dk1"/>
              </a:solidFill>
              <a:latin typeface="Arial"/>
              <a:ea typeface="Arial"/>
              <a:cs typeface="Arial"/>
              <a:sym typeface="Arial"/>
            </a:endParaRPr>
          </a:p>
          <a:p>
            <a:pPr indent="0" lvl="0" marL="0" marR="0" rtl="0" algn="ctr">
              <a:spcBef>
                <a:spcPts val="0"/>
              </a:spcBef>
              <a:spcAft>
                <a:spcPts val="0"/>
              </a:spcAft>
              <a:buNone/>
            </a:pPr>
            <a:r>
              <a:rPr lang="en-PH" sz="1800">
                <a:solidFill>
                  <a:schemeClr val="dk1"/>
                </a:solidFill>
                <a:latin typeface="Arial"/>
                <a:ea typeface="Arial"/>
                <a:cs typeface="Arial"/>
                <a:sym typeface="Arial"/>
              </a:rPr>
              <a:t>Acts 1:8</a:t>
            </a:r>
            <a:endParaRPr sz="180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A blue and white cover with text&#10;&#10;AI-generated content may be incorrect." id="97" name="Google Shape;97;p2"/>
          <p:cNvPicPr preferRelativeResize="0"/>
          <p:nvPr/>
        </p:nvPicPr>
        <p:blipFill rotWithShape="1">
          <a:blip r:embed="rId3">
            <a:alphaModFix/>
          </a:blip>
          <a:srcRect b="0" l="0" r="0" t="0"/>
          <a:stretch/>
        </p:blipFill>
        <p:spPr>
          <a:xfrm>
            <a:off x="7262563" y="-53125"/>
            <a:ext cx="4881313" cy="6959253"/>
          </a:xfrm>
          <a:prstGeom prst="rect">
            <a:avLst/>
          </a:prstGeom>
          <a:noFill/>
          <a:ln>
            <a:noFill/>
          </a:ln>
        </p:spPr>
      </p:pic>
      <p:pic>
        <p:nvPicPr>
          <p:cNvPr descr="A cover of a book&#10;&#10;AI-generated content may be incorrect." id="98" name="Google Shape;98;p2"/>
          <p:cNvPicPr preferRelativeResize="0"/>
          <p:nvPr/>
        </p:nvPicPr>
        <p:blipFill rotWithShape="1">
          <a:blip r:embed="rId4">
            <a:alphaModFix/>
          </a:blip>
          <a:srcRect b="0" l="0" r="0" t="0"/>
          <a:stretch/>
        </p:blipFill>
        <p:spPr>
          <a:xfrm>
            <a:off x="2298031" y="-53125"/>
            <a:ext cx="4881313" cy="6959253"/>
          </a:xfrm>
          <a:prstGeom prst="rect">
            <a:avLst/>
          </a:prstGeom>
          <a:noFill/>
          <a:ln>
            <a:noFill/>
          </a:ln>
        </p:spPr>
      </p:pic>
      <p:sp>
        <p:nvSpPr>
          <p:cNvPr id="99" name="Google Shape;99;p2"/>
          <p:cNvSpPr txBox="1"/>
          <p:nvPr/>
        </p:nvSpPr>
        <p:spPr>
          <a:xfrm rot="-5400000">
            <a:off x="-2000006" y="1340301"/>
            <a:ext cx="6460960" cy="31547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PH" sz="19900">
                <a:solidFill>
                  <a:srgbClr val="AEAEAE"/>
                </a:solidFill>
                <a:latin typeface="Impact"/>
                <a:ea typeface="Impact"/>
                <a:cs typeface="Impact"/>
                <a:sym typeface="Impact"/>
              </a:rPr>
              <a:t>2023</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nvSpPr>
        <p:spPr>
          <a:xfrm rot="-5400000">
            <a:off x="-1960250" y="1340301"/>
            <a:ext cx="6460960" cy="31547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PH" sz="19900">
                <a:solidFill>
                  <a:srgbClr val="FFA948"/>
                </a:solidFill>
                <a:latin typeface="Impact"/>
                <a:ea typeface="Impact"/>
                <a:cs typeface="Impact"/>
                <a:sym typeface="Impact"/>
              </a:rPr>
              <a:t>2024</a:t>
            </a:r>
            <a:endParaRPr/>
          </a:p>
        </p:txBody>
      </p:sp>
      <p:pic>
        <p:nvPicPr>
          <p:cNvPr descr="A cover of a report&#10;&#10;AI-generated content may be incorrect." id="106" name="Google Shape;106;p3"/>
          <p:cNvPicPr preferRelativeResize="0"/>
          <p:nvPr/>
        </p:nvPicPr>
        <p:blipFill rotWithShape="1">
          <a:blip r:embed="rId3">
            <a:alphaModFix/>
          </a:blip>
          <a:srcRect b="0" l="0" r="0" t="0"/>
          <a:stretch/>
        </p:blipFill>
        <p:spPr>
          <a:xfrm>
            <a:off x="2549415" y="0"/>
            <a:ext cx="4831773" cy="6858000"/>
          </a:xfrm>
          <a:prstGeom prst="rect">
            <a:avLst/>
          </a:prstGeom>
          <a:noFill/>
          <a:ln>
            <a:noFill/>
          </a:ln>
        </p:spPr>
      </p:pic>
      <p:pic>
        <p:nvPicPr>
          <p:cNvPr descr="A group of people standing together&#10;&#10;AI-generated content may be incorrect." id="107" name="Google Shape;107;p3"/>
          <p:cNvPicPr preferRelativeResize="0"/>
          <p:nvPr/>
        </p:nvPicPr>
        <p:blipFill rotWithShape="1">
          <a:blip r:embed="rId4">
            <a:alphaModFix/>
          </a:blip>
          <a:srcRect b="0" l="0" r="0" t="0"/>
          <a:stretch/>
        </p:blipFill>
        <p:spPr>
          <a:xfrm>
            <a:off x="7381186" y="0"/>
            <a:ext cx="4831773"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descr="A letter to a person&#10;&#10;AI-generated content may be incorrect." id="113" name="Google Shape;113;p4"/>
          <p:cNvPicPr preferRelativeResize="0"/>
          <p:nvPr/>
        </p:nvPicPr>
        <p:blipFill rotWithShape="1">
          <a:blip r:embed="rId3">
            <a:alphaModFix/>
          </a:blip>
          <a:srcRect b="0" l="0" r="0" t="0"/>
          <a:stretch/>
        </p:blipFill>
        <p:spPr>
          <a:xfrm>
            <a:off x="8143624" y="645129"/>
            <a:ext cx="3936225" cy="5567739"/>
          </a:xfrm>
          <a:prstGeom prst="rect">
            <a:avLst/>
          </a:prstGeom>
          <a:noFill/>
          <a:ln>
            <a:noFill/>
          </a:ln>
        </p:spPr>
      </p:pic>
      <p:pic>
        <p:nvPicPr>
          <p:cNvPr descr="A close-up of a letter&#10;&#10;AI-generated content may be incorrect." id="114" name="Google Shape;114;p4"/>
          <p:cNvPicPr preferRelativeResize="0"/>
          <p:nvPr/>
        </p:nvPicPr>
        <p:blipFill rotWithShape="1">
          <a:blip r:embed="rId4">
            <a:alphaModFix/>
          </a:blip>
          <a:srcRect b="0" l="0" r="0" t="0"/>
          <a:stretch/>
        </p:blipFill>
        <p:spPr>
          <a:xfrm>
            <a:off x="4111568" y="645129"/>
            <a:ext cx="3936225" cy="5567739"/>
          </a:xfrm>
          <a:prstGeom prst="rect">
            <a:avLst/>
          </a:prstGeom>
          <a:noFill/>
          <a:ln>
            <a:noFill/>
          </a:ln>
        </p:spPr>
      </p:pic>
      <p:pic>
        <p:nvPicPr>
          <p:cNvPr descr="A letter to a person&#10;&#10;AI-generated content may be incorrect." id="115" name="Google Shape;115;p4"/>
          <p:cNvPicPr preferRelativeResize="0"/>
          <p:nvPr/>
        </p:nvPicPr>
        <p:blipFill rotWithShape="1">
          <a:blip r:embed="rId5">
            <a:alphaModFix/>
          </a:blip>
          <a:srcRect b="0" l="0" r="0" t="0"/>
          <a:stretch/>
        </p:blipFill>
        <p:spPr>
          <a:xfrm>
            <a:off x="79512" y="645129"/>
            <a:ext cx="3936225" cy="5567739"/>
          </a:xfrm>
          <a:prstGeom prst="rect">
            <a:avLst/>
          </a:prstGeom>
          <a:noFill/>
          <a:ln>
            <a:noFill/>
          </a:ln>
        </p:spPr>
      </p:pic>
      <p:sp>
        <p:nvSpPr>
          <p:cNvPr id="116" name="Google Shape;116;p4"/>
          <p:cNvSpPr/>
          <p:nvPr/>
        </p:nvSpPr>
        <p:spPr>
          <a:xfrm>
            <a:off x="-39757" y="6500191"/>
            <a:ext cx="10913165" cy="397565"/>
          </a:xfrm>
          <a:prstGeom prst="rect">
            <a:avLst/>
          </a:prstGeom>
          <a:solidFill>
            <a:srgbClr val="FFA9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7" name="Google Shape;117;p4"/>
          <p:cNvSpPr/>
          <p:nvPr/>
        </p:nvSpPr>
        <p:spPr>
          <a:xfrm>
            <a:off x="3213652" y="-59637"/>
            <a:ext cx="8978348" cy="397565"/>
          </a:xfrm>
          <a:prstGeom prst="rect">
            <a:avLst/>
          </a:prstGeom>
          <a:solidFill>
            <a:srgbClr val="FFA9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descr="A close-up of a book&#10;&#10;AI-generated content may be incorrect." id="123" name="Google Shape;123;p5"/>
          <p:cNvPicPr preferRelativeResize="0"/>
          <p:nvPr/>
        </p:nvPicPr>
        <p:blipFill rotWithShape="1">
          <a:blip r:embed="rId3">
            <a:alphaModFix/>
          </a:blip>
          <a:srcRect b="0" l="0" r="0" t="0"/>
          <a:stretch/>
        </p:blipFill>
        <p:spPr>
          <a:xfrm>
            <a:off x="6861053" y="0"/>
            <a:ext cx="4848401" cy="6858000"/>
          </a:xfrm>
          <a:prstGeom prst="rect">
            <a:avLst/>
          </a:prstGeom>
          <a:noFill/>
          <a:ln>
            <a:noFill/>
          </a:ln>
        </p:spPr>
      </p:pic>
      <p:pic>
        <p:nvPicPr>
          <p:cNvPr descr="A close-up of a book&#10;&#10;AI-generated content may be incorrect." id="124" name="Google Shape;124;p5"/>
          <p:cNvPicPr preferRelativeResize="0"/>
          <p:nvPr/>
        </p:nvPicPr>
        <p:blipFill rotWithShape="1">
          <a:blip r:embed="rId4">
            <a:alphaModFix/>
          </a:blip>
          <a:srcRect b="0" l="0" r="0" t="0"/>
          <a:stretch/>
        </p:blipFill>
        <p:spPr>
          <a:xfrm>
            <a:off x="602165" y="0"/>
            <a:ext cx="4848401"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descr="A group of people posing for a photo&#10;&#10;AI-generated content may be incorrect." id="130" name="Google Shape;130;p6"/>
          <p:cNvPicPr preferRelativeResize="0"/>
          <p:nvPr/>
        </p:nvPicPr>
        <p:blipFill rotWithShape="1">
          <a:blip r:embed="rId3">
            <a:alphaModFix/>
          </a:blip>
          <a:srcRect b="0" l="0" r="0" t="0"/>
          <a:stretch/>
        </p:blipFill>
        <p:spPr>
          <a:xfrm>
            <a:off x="5403230" y="326480"/>
            <a:ext cx="6699562" cy="2891692"/>
          </a:xfrm>
          <a:prstGeom prst="rect">
            <a:avLst/>
          </a:prstGeom>
          <a:noFill/>
          <a:ln>
            <a:noFill/>
          </a:ln>
        </p:spPr>
      </p:pic>
      <p:pic>
        <p:nvPicPr>
          <p:cNvPr descr="A blue and green background with white text&#10;&#10;AI-generated content may be incorrect." id="131" name="Google Shape;131;p6"/>
          <p:cNvPicPr preferRelativeResize="0"/>
          <p:nvPr/>
        </p:nvPicPr>
        <p:blipFill rotWithShape="1">
          <a:blip r:embed="rId4">
            <a:alphaModFix/>
          </a:blip>
          <a:srcRect b="0" l="0" r="0" t="0"/>
          <a:stretch/>
        </p:blipFill>
        <p:spPr>
          <a:xfrm>
            <a:off x="-35199" y="-144966"/>
            <a:ext cx="5371523" cy="7147932"/>
          </a:xfrm>
          <a:prstGeom prst="rect">
            <a:avLst/>
          </a:prstGeom>
          <a:noFill/>
          <a:ln>
            <a:noFill/>
          </a:ln>
        </p:spPr>
      </p:pic>
      <p:pic>
        <p:nvPicPr>
          <p:cNvPr descr="A screenshot of a phone&#10;&#10;AI-generated content may be incorrect." id="132" name="Google Shape;132;p6"/>
          <p:cNvPicPr preferRelativeResize="0"/>
          <p:nvPr/>
        </p:nvPicPr>
        <p:blipFill rotWithShape="1">
          <a:blip r:embed="rId5">
            <a:alphaModFix/>
          </a:blip>
          <a:srcRect b="0" l="0" r="0" t="0"/>
          <a:stretch/>
        </p:blipFill>
        <p:spPr>
          <a:xfrm>
            <a:off x="9012046" y="2579030"/>
            <a:ext cx="2667000" cy="4064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7"/>
          <p:cNvSpPr/>
          <p:nvPr/>
        </p:nvSpPr>
        <p:spPr>
          <a:xfrm>
            <a:off x="7026589" y="307206"/>
            <a:ext cx="5187714" cy="936702"/>
          </a:xfrm>
          <a:prstGeom prst="rect">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9" name="Google Shape;139;p7"/>
          <p:cNvSpPr/>
          <p:nvPr/>
        </p:nvSpPr>
        <p:spPr>
          <a:xfrm>
            <a:off x="-156117" y="5497558"/>
            <a:ext cx="5477642" cy="936702"/>
          </a:xfrm>
          <a:prstGeom prst="rect">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blue background with text and a logo&#10;&#10;AI-generated content may be incorrect." id="140" name="Google Shape;140;p7"/>
          <p:cNvPicPr preferRelativeResize="0"/>
          <p:nvPr/>
        </p:nvPicPr>
        <p:blipFill rotWithShape="1">
          <a:blip r:embed="rId3">
            <a:alphaModFix/>
          </a:blip>
          <a:srcRect b="0" l="0" r="0" t="0"/>
          <a:stretch/>
        </p:blipFill>
        <p:spPr>
          <a:xfrm>
            <a:off x="1927839" y="1043190"/>
            <a:ext cx="8603945" cy="47716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8"/>
          <p:cNvSpPr/>
          <p:nvPr/>
        </p:nvSpPr>
        <p:spPr>
          <a:xfrm>
            <a:off x="5316563" y="1"/>
            <a:ext cx="8675648" cy="992458"/>
          </a:xfrm>
          <a:prstGeom prst="rect">
            <a:avLst/>
          </a:prstGeom>
          <a:solidFill>
            <a:schemeClr val="accent6"/>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7" name="Google Shape;147;p8"/>
          <p:cNvSpPr/>
          <p:nvPr/>
        </p:nvSpPr>
        <p:spPr>
          <a:xfrm>
            <a:off x="-1204331" y="6211229"/>
            <a:ext cx="8675648" cy="691375"/>
          </a:xfrm>
          <a:prstGeom prst="rect">
            <a:avLst/>
          </a:prstGeom>
          <a:solidFill>
            <a:schemeClr val="accent6"/>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screenshot of a cell phone&#10;&#10;AI-generated content may be incorrect." id="148" name="Google Shape;148;p8"/>
          <p:cNvPicPr preferRelativeResize="0"/>
          <p:nvPr/>
        </p:nvPicPr>
        <p:blipFill rotWithShape="1">
          <a:blip r:embed="rId3">
            <a:alphaModFix/>
          </a:blip>
          <a:srcRect b="0" l="0" r="0" t="0"/>
          <a:stretch/>
        </p:blipFill>
        <p:spPr>
          <a:xfrm>
            <a:off x="0" y="670535"/>
            <a:ext cx="4067628" cy="5773409"/>
          </a:xfrm>
          <a:prstGeom prst="rect">
            <a:avLst/>
          </a:prstGeom>
          <a:noFill/>
          <a:ln>
            <a:noFill/>
          </a:ln>
        </p:spPr>
      </p:pic>
      <p:pic>
        <p:nvPicPr>
          <p:cNvPr descr="A screen shot of a phone&#10;&#10;AI-generated content may be incorrect." id="149" name="Google Shape;149;p8"/>
          <p:cNvPicPr preferRelativeResize="0"/>
          <p:nvPr/>
        </p:nvPicPr>
        <p:blipFill rotWithShape="1">
          <a:blip r:embed="rId4">
            <a:alphaModFix/>
          </a:blip>
          <a:srcRect b="0" l="0" r="0" t="0"/>
          <a:stretch/>
        </p:blipFill>
        <p:spPr>
          <a:xfrm>
            <a:off x="4062871" y="646771"/>
            <a:ext cx="4067628" cy="5773409"/>
          </a:xfrm>
          <a:prstGeom prst="rect">
            <a:avLst/>
          </a:prstGeom>
          <a:noFill/>
          <a:ln>
            <a:noFill/>
          </a:ln>
        </p:spPr>
      </p:pic>
      <p:pic>
        <p:nvPicPr>
          <p:cNvPr descr="A screenshot of a phone&#10;&#10;AI-generated content may be incorrect." id="150" name="Google Shape;150;p8"/>
          <p:cNvPicPr preferRelativeResize="0"/>
          <p:nvPr/>
        </p:nvPicPr>
        <p:blipFill rotWithShape="1">
          <a:blip r:embed="rId5">
            <a:alphaModFix/>
          </a:blip>
          <a:srcRect b="0" l="0" r="0" t="0"/>
          <a:stretch/>
        </p:blipFill>
        <p:spPr>
          <a:xfrm>
            <a:off x="8108197" y="646770"/>
            <a:ext cx="4067628" cy="577340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9"/>
          <p:cNvSpPr/>
          <p:nvPr/>
        </p:nvSpPr>
        <p:spPr>
          <a:xfrm>
            <a:off x="5316563" y="1"/>
            <a:ext cx="8675648" cy="992458"/>
          </a:xfrm>
          <a:prstGeom prst="rect">
            <a:avLst/>
          </a:prstGeom>
          <a:solidFill>
            <a:schemeClr val="accent6"/>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7" name="Google Shape;157;p9"/>
          <p:cNvSpPr/>
          <p:nvPr/>
        </p:nvSpPr>
        <p:spPr>
          <a:xfrm>
            <a:off x="-1204331" y="6211229"/>
            <a:ext cx="8675648" cy="691375"/>
          </a:xfrm>
          <a:prstGeom prst="rect">
            <a:avLst/>
          </a:prstGeom>
          <a:solidFill>
            <a:schemeClr val="accent6"/>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screen shot of a poster&#10;&#10;AI-generated content may be incorrect." id="158" name="Google Shape;158;p9"/>
          <p:cNvPicPr preferRelativeResize="0"/>
          <p:nvPr/>
        </p:nvPicPr>
        <p:blipFill rotWithShape="1">
          <a:blip r:embed="rId3">
            <a:alphaModFix/>
          </a:blip>
          <a:srcRect b="0" l="0" r="0" t="0"/>
          <a:stretch/>
        </p:blipFill>
        <p:spPr>
          <a:xfrm>
            <a:off x="8118301" y="579861"/>
            <a:ext cx="4061834" cy="5765183"/>
          </a:xfrm>
          <a:prstGeom prst="rect">
            <a:avLst/>
          </a:prstGeom>
          <a:noFill/>
          <a:ln>
            <a:noFill/>
          </a:ln>
        </p:spPr>
      </p:pic>
      <p:pic>
        <p:nvPicPr>
          <p:cNvPr descr="A group of people in a meeting&#10;&#10;AI-generated content may be incorrect." id="159" name="Google Shape;159;p9"/>
          <p:cNvPicPr preferRelativeResize="0"/>
          <p:nvPr/>
        </p:nvPicPr>
        <p:blipFill rotWithShape="1">
          <a:blip r:embed="rId4">
            <a:alphaModFix/>
          </a:blip>
          <a:srcRect b="0" l="0" r="0" t="0"/>
          <a:stretch/>
        </p:blipFill>
        <p:spPr>
          <a:xfrm>
            <a:off x="4064499" y="592404"/>
            <a:ext cx="4061834" cy="5765183"/>
          </a:xfrm>
          <a:prstGeom prst="rect">
            <a:avLst/>
          </a:prstGeom>
          <a:noFill/>
          <a:ln>
            <a:noFill/>
          </a:ln>
        </p:spPr>
      </p:pic>
      <p:pic>
        <p:nvPicPr>
          <p:cNvPr descr="A screen shot of a cellphone&#10;&#10;AI-generated content may be incorrect." id="160" name="Google Shape;160;p9"/>
          <p:cNvPicPr preferRelativeResize="0"/>
          <p:nvPr/>
        </p:nvPicPr>
        <p:blipFill rotWithShape="1">
          <a:blip r:embed="rId5">
            <a:alphaModFix/>
          </a:blip>
          <a:srcRect b="0" l="0" r="0" t="0"/>
          <a:stretch/>
        </p:blipFill>
        <p:spPr>
          <a:xfrm>
            <a:off x="14564" y="592404"/>
            <a:ext cx="4061834" cy="576518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0"/>
          <p:cNvSpPr/>
          <p:nvPr/>
        </p:nvSpPr>
        <p:spPr>
          <a:xfrm rot="5400000">
            <a:off x="8587370" y="1831589"/>
            <a:ext cx="5146285" cy="1483111"/>
          </a:xfrm>
          <a:prstGeom prst="rect">
            <a:avLst/>
          </a:prstGeom>
          <a:solidFill>
            <a:schemeClr val="accent4"/>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7" name="Google Shape;167;p10"/>
          <p:cNvSpPr/>
          <p:nvPr/>
        </p:nvSpPr>
        <p:spPr>
          <a:xfrm rot="5400000">
            <a:off x="-1816020" y="3755790"/>
            <a:ext cx="5431729" cy="818383"/>
          </a:xfrm>
          <a:prstGeom prst="rect">
            <a:avLst/>
          </a:prstGeom>
          <a:solidFill>
            <a:schemeClr val="accent6"/>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screenshot of a cellphone&#10;&#10;AI-generated content may be incorrect." id="168" name="Google Shape;168;p10"/>
          <p:cNvPicPr preferRelativeResize="0"/>
          <p:nvPr/>
        </p:nvPicPr>
        <p:blipFill rotWithShape="1">
          <a:blip r:embed="rId3">
            <a:alphaModFix/>
          </a:blip>
          <a:srcRect b="0" l="0" r="0" t="0"/>
          <a:stretch/>
        </p:blipFill>
        <p:spPr>
          <a:xfrm>
            <a:off x="6088782" y="22844"/>
            <a:ext cx="4831773" cy="6858000"/>
          </a:xfrm>
          <a:prstGeom prst="rect">
            <a:avLst/>
          </a:prstGeom>
          <a:noFill/>
          <a:ln>
            <a:noFill/>
          </a:ln>
        </p:spPr>
      </p:pic>
      <p:pic>
        <p:nvPicPr>
          <p:cNvPr descr="A group of people standing in a room&#10;&#10;AI-generated content may be incorrect." id="169" name="Google Shape;169;p10"/>
          <p:cNvPicPr preferRelativeResize="0"/>
          <p:nvPr/>
        </p:nvPicPr>
        <p:blipFill rotWithShape="1">
          <a:blip r:embed="rId4">
            <a:alphaModFix/>
          </a:blip>
          <a:srcRect b="0" l="0" r="0" t="0"/>
          <a:stretch/>
        </p:blipFill>
        <p:spPr>
          <a:xfrm>
            <a:off x="1264227" y="22844"/>
            <a:ext cx="4831773"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1"/>
          <p:cNvSpPr/>
          <p:nvPr/>
        </p:nvSpPr>
        <p:spPr>
          <a:xfrm rot="5400000">
            <a:off x="7749169" y="993389"/>
            <a:ext cx="5146285" cy="3159512"/>
          </a:xfrm>
          <a:prstGeom prst="rect">
            <a:avLst/>
          </a:prstGeom>
          <a:solidFill>
            <a:schemeClr val="accent4"/>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6" name="Google Shape;176;p11"/>
          <p:cNvSpPr/>
          <p:nvPr/>
        </p:nvSpPr>
        <p:spPr>
          <a:xfrm rot="5400000">
            <a:off x="-931671" y="2871440"/>
            <a:ext cx="5431729" cy="2587084"/>
          </a:xfrm>
          <a:prstGeom prst="rect">
            <a:avLst/>
          </a:prstGeom>
          <a:solidFill>
            <a:schemeClr val="accent6"/>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group of people standing in front of a book&#10;&#10;AI-generated content may be incorrect." id="177" name="Google Shape;177;p11"/>
          <p:cNvPicPr preferRelativeResize="0"/>
          <p:nvPr/>
        </p:nvPicPr>
        <p:blipFill rotWithShape="1">
          <a:blip r:embed="rId3">
            <a:alphaModFix/>
          </a:blip>
          <a:srcRect b="0" l="0" r="0" t="0"/>
          <a:stretch/>
        </p:blipFill>
        <p:spPr>
          <a:xfrm>
            <a:off x="4073837" y="540278"/>
            <a:ext cx="4073837" cy="5777442"/>
          </a:xfrm>
          <a:prstGeom prst="rect">
            <a:avLst/>
          </a:prstGeom>
          <a:noFill/>
          <a:ln>
            <a:noFill/>
          </a:ln>
        </p:spPr>
      </p:pic>
      <p:pic>
        <p:nvPicPr>
          <p:cNvPr descr="A close-up of a book&#10;&#10;AI-generated content may be incorrect." id="178" name="Google Shape;178;p11"/>
          <p:cNvPicPr preferRelativeResize="0"/>
          <p:nvPr/>
        </p:nvPicPr>
        <p:blipFill rotWithShape="1">
          <a:blip r:embed="rId4">
            <a:alphaModFix/>
          </a:blip>
          <a:srcRect b="0" l="0" r="0" t="0"/>
          <a:stretch/>
        </p:blipFill>
        <p:spPr>
          <a:xfrm>
            <a:off x="0" y="540278"/>
            <a:ext cx="4073837" cy="5777442"/>
          </a:xfrm>
          <a:prstGeom prst="rect">
            <a:avLst/>
          </a:prstGeom>
          <a:noFill/>
          <a:ln>
            <a:noFill/>
          </a:ln>
        </p:spPr>
      </p:pic>
      <p:pic>
        <p:nvPicPr>
          <p:cNvPr descr="A group of people sitting on a bench&#10;&#10;AI-generated content may be incorrect." id="179" name="Google Shape;179;p11"/>
          <p:cNvPicPr preferRelativeResize="0"/>
          <p:nvPr/>
        </p:nvPicPr>
        <p:blipFill rotWithShape="1">
          <a:blip r:embed="rId5">
            <a:alphaModFix/>
          </a:blip>
          <a:srcRect b="0" l="0" r="0" t="0"/>
          <a:stretch/>
        </p:blipFill>
        <p:spPr>
          <a:xfrm>
            <a:off x="8118162" y="540278"/>
            <a:ext cx="4073838" cy="577744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2"/>
          <p:cNvSpPr/>
          <p:nvPr/>
        </p:nvSpPr>
        <p:spPr>
          <a:xfrm rot="5400000">
            <a:off x="7749169" y="993389"/>
            <a:ext cx="5146285" cy="3159512"/>
          </a:xfrm>
          <a:prstGeom prst="rect">
            <a:avLst/>
          </a:prstGeom>
          <a:solidFill>
            <a:schemeClr val="accent4"/>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6" name="Google Shape;186;p12"/>
          <p:cNvSpPr/>
          <p:nvPr/>
        </p:nvSpPr>
        <p:spPr>
          <a:xfrm rot="5400000">
            <a:off x="-931671" y="2871440"/>
            <a:ext cx="5431729" cy="2587084"/>
          </a:xfrm>
          <a:prstGeom prst="rect">
            <a:avLst/>
          </a:prstGeom>
          <a:solidFill>
            <a:schemeClr val="accent6"/>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87" name="Google Shape;187;p12"/>
          <p:cNvPicPr preferRelativeResize="0"/>
          <p:nvPr/>
        </p:nvPicPr>
        <p:blipFill rotWithShape="1">
          <a:blip r:embed="rId3">
            <a:alphaModFix/>
          </a:blip>
          <a:srcRect b="0" l="0" r="0" t="0"/>
          <a:stretch/>
        </p:blipFill>
        <p:spPr>
          <a:xfrm>
            <a:off x="-22876" y="223025"/>
            <a:ext cx="3145216" cy="4460488"/>
          </a:xfrm>
          <a:prstGeom prst="rect">
            <a:avLst/>
          </a:prstGeom>
          <a:noFill/>
          <a:ln>
            <a:noFill/>
          </a:ln>
        </p:spPr>
      </p:pic>
      <p:pic>
        <p:nvPicPr>
          <p:cNvPr id="188" name="Google Shape;188;p12"/>
          <p:cNvPicPr preferRelativeResize="0"/>
          <p:nvPr/>
        </p:nvPicPr>
        <p:blipFill rotWithShape="1">
          <a:blip r:embed="rId4">
            <a:alphaModFix/>
          </a:blip>
          <a:srcRect b="0" l="0" r="0" t="0"/>
          <a:stretch/>
        </p:blipFill>
        <p:spPr>
          <a:xfrm>
            <a:off x="2876439" y="2174487"/>
            <a:ext cx="3145216" cy="4460488"/>
          </a:xfrm>
          <a:prstGeom prst="rect">
            <a:avLst/>
          </a:prstGeom>
          <a:noFill/>
          <a:ln>
            <a:noFill/>
          </a:ln>
        </p:spPr>
      </p:pic>
      <p:pic>
        <p:nvPicPr>
          <p:cNvPr descr="A screenshot of a computer&#10;&#10;AI-generated content may be incorrect." id="189" name="Google Shape;189;p12"/>
          <p:cNvPicPr preferRelativeResize="0"/>
          <p:nvPr/>
        </p:nvPicPr>
        <p:blipFill rotWithShape="1">
          <a:blip r:embed="rId5">
            <a:alphaModFix/>
          </a:blip>
          <a:srcRect b="0" l="0" r="0" t="0"/>
          <a:stretch/>
        </p:blipFill>
        <p:spPr>
          <a:xfrm>
            <a:off x="5989061" y="223025"/>
            <a:ext cx="3145216" cy="4460488"/>
          </a:xfrm>
          <a:prstGeom prst="rect">
            <a:avLst/>
          </a:prstGeom>
          <a:noFill/>
          <a:ln>
            <a:noFill/>
          </a:ln>
        </p:spPr>
      </p:pic>
      <p:pic>
        <p:nvPicPr>
          <p:cNvPr id="190" name="Google Shape;190;p12"/>
          <p:cNvPicPr preferRelativeResize="0"/>
          <p:nvPr/>
        </p:nvPicPr>
        <p:blipFill rotWithShape="1">
          <a:blip r:embed="rId6">
            <a:alphaModFix/>
          </a:blip>
          <a:srcRect b="0" l="0" r="0" t="0"/>
          <a:stretch/>
        </p:blipFill>
        <p:spPr>
          <a:xfrm>
            <a:off x="9038775" y="2037892"/>
            <a:ext cx="3159513" cy="448076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3"/>
          <p:cNvSpPr/>
          <p:nvPr/>
        </p:nvSpPr>
        <p:spPr>
          <a:xfrm>
            <a:off x="7236213" y="-322455"/>
            <a:ext cx="5146285" cy="3159512"/>
          </a:xfrm>
          <a:prstGeom prst="rect">
            <a:avLst/>
          </a:prstGeom>
          <a:solidFill>
            <a:schemeClr val="accent4"/>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7" name="Google Shape;197;p13"/>
          <p:cNvSpPr/>
          <p:nvPr/>
        </p:nvSpPr>
        <p:spPr>
          <a:xfrm>
            <a:off x="-341737" y="5146288"/>
            <a:ext cx="5431729" cy="2587084"/>
          </a:xfrm>
          <a:prstGeom prst="rect">
            <a:avLst/>
          </a:prstGeom>
          <a:solidFill>
            <a:schemeClr val="accent6"/>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A page of a report&#10;&#10;AI-generated content may be incorrect." id="198" name="Google Shape;198;p13"/>
          <p:cNvPicPr preferRelativeResize="0"/>
          <p:nvPr/>
        </p:nvPicPr>
        <p:blipFill rotWithShape="1">
          <a:blip r:embed="rId3">
            <a:alphaModFix/>
          </a:blip>
          <a:srcRect b="0" l="0" r="0" t="0"/>
          <a:stretch/>
        </p:blipFill>
        <p:spPr>
          <a:xfrm>
            <a:off x="24851" y="554770"/>
            <a:ext cx="4043567" cy="5734513"/>
          </a:xfrm>
          <a:prstGeom prst="rect">
            <a:avLst/>
          </a:prstGeom>
          <a:noFill/>
          <a:ln>
            <a:noFill/>
          </a:ln>
        </p:spPr>
      </p:pic>
      <p:pic>
        <p:nvPicPr>
          <p:cNvPr descr="A screenshot of a phone&#10;&#10;AI-generated content may be incorrect." id="199" name="Google Shape;199;p13"/>
          <p:cNvPicPr preferRelativeResize="0"/>
          <p:nvPr/>
        </p:nvPicPr>
        <p:blipFill rotWithShape="1">
          <a:blip r:embed="rId4">
            <a:alphaModFix/>
          </a:blip>
          <a:srcRect b="0" l="0" r="0" t="0"/>
          <a:stretch/>
        </p:blipFill>
        <p:spPr>
          <a:xfrm>
            <a:off x="4090720" y="554770"/>
            <a:ext cx="4043567" cy="5734513"/>
          </a:xfrm>
          <a:prstGeom prst="rect">
            <a:avLst/>
          </a:prstGeom>
          <a:noFill/>
          <a:ln>
            <a:noFill/>
          </a:ln>
        </p:spPr>
      </p:pic>
      <p:pic>
        <p:nvPicPr>
          <p:cNvPr descr="A screenshot of a document&#10;&#10;AI-generated content may be incorrect." id="200" name="Google Shape;200;p13"/>
          <p:cNvPicPr preferRelativeResize="0"/>
          <p:nvPr/>
        </p:nvPicPr>
        <p:blipFill rotWithShape="1">
          <a:blip r:embed="rId5">
            <a:alphaModFix/>
          </a:blip>
          <a:srcRect b="0" l="0" r="0" t="0"/>
          <a:stretch/>
        </p:blipFill>
        <p:spPr>
          <a:xfrm>
            <a:off x="8162693" y="554770"/>
            <a:ext cx="4040225" cy="57345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descr="A cover of a report&#10;&#10;AI-generated content may be incorrect." id="206" name="Google Shape;206;p14"/>
          <p:cNvPicPr preferRelativeResize="0"/>
          <p:nvPr/>
        </p:nvPicPr>
        <p:blipFill rotWithShape="1">
          <a:blip r:embed="rId3">
            <a:alphaModFix/>
          </a:blip>
          <a:srcRect b="0" l="0" r="0" t="0"/>
          <a:stretch/>
        </p:blipFill>
        <p:spPr>
          <a:xfrm>
            <a:off x="-16332" y="-363620"/>
            <a:ext cx="7032171" cy="9981146"/>
          </a:xfrm>
          <a:prstGeom prst="rect">
            <a:avLst/>
          </a:prstGeom>
          <a:noFill/>
          <a:ln>
            <a:noFill/>
          </a:ln>
        </p:spPr>
      </p:pic>
      <p:sp>
        <p:nvSpPr>
          <p:cNvPr id="207" name="Google Shape;207;p14"/>
          <p:cNvSpPr txBox="1"/>
          <p:nvPr/>
        </p:nvSpPr>
        <p:spPr>
          <a:xfrm>
            <a:off x="7842957" y="1380980"/>
            <a:ext cx="3506088"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PH" sz="4400">
                <a:solidFill>
                  <a:schemeClr val="dk1"/>
                </a:solidFill>
                <a:latin typeface="Montserrat"/>
                <a:ea typeface="Montserrat"/>
                <a:cs typeface="Montserrat"/>
                <a:sym typeface="Montserrat"/>
              </a:rPr>
              <a:t>INVITATION</a:t>
            </a:r>
            <a:endParaRPr/>
          </a:p>
        </p:txBody>
      </p:sp>
      <p:sp>
        <p:nvSpPr>
          <p:cNvPr id="208" name="Google Shape;208;p14"/>
          <p:cNvSpPr txBox="1"/>
          <p:nvPr/>
        </p:nvSpPr>
        <p:spPr>
          <a:xfrm>
            <a:off x="8146727" y="2778932"/>
            <a:ext cx="2898549" cy="212365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PH" sz="4400">
                <a:solidFill>
                  <a:schemeClr val="dk1"/>
                </a:solidFill>
                <a:latin typeface="Arial"/>
                <a:ea typeface="Arial"/>
                <a:cs typeface="Arial"/>
                <a:sym typeface="Arial"/>
              </a:rPr>
              <a:t>Reflect</a:t>
            </a:r>
            <a:endParaRPr/>
          </a:p>
          <a:p>
            <a:pPr indent="0" lvl="0" marL="0" marR="0" rtl="0" algn="ctr">
              <a:spcBef>
                <a:spcPts val="0"/>
              </a:spcBef>
              <a:spcAft>
                <a:spcPts val="0"/>
              </a:spcAft>
              <a:buNone/>
            </a:pPr>
            <a:r>
              <a:rPr lang="en-PH" sz="4400">
                <a:solidFill>
                  <a:schemeClr val="dk1"/>
                </a:solidFill>
                <a:latin typeface="Arial"/>
                <a:ea typeface="Arial"/>
                <a:cs typeface="Arial"/>
                <a:sym typeface="Arial"/>
              </a:rPr>
              <a:t>Appreciate</a:t>
            </a:r>
            <a:endParaRPr/>
          </a:p>
          <a:p>
            <a:pPr indent="0" lvl="0" marL="0" marR="0" rtl="0" algn="ctr">
              <a:spcBef>
                <a:spcPts val="0"/>
              </a:spcBef>
              <a:spcAft>
                <a:spcPts val="0"/>
              </a:spcAft>
              <a:buNone/>
            </a:pPr>
            <a:r>
              <a:rPr lang="en-PH" sz="4400">
                <a:solidFill>
                  <a:schemeClr val="dk1"/>
                </a:solidFill>
                <a:latin typeface="Arial"/>
                <a:ea typeface="Arial"/>
                <a:cs typeface="Arial"/>
                <a:sym typeface="Arial"/>
              </a:rPr>
              <a:t>Re-commit</a:t>
            </a:r>
            <a:endParaRPr sz="44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descr="A screen shot of a phone&#10;&#10;AI-generated content may be incorrect." id="214" name="Google Shape;214;p15"/>
          <p:cNvPicPr preferRelativeResize="0"/>
          <p:nvPr/>
        </p:nvPicPr>
        <p:blipFill rotWithShape="1">
          <a:blip r:embed="rId3">
            <a:alphaModFix/>
          </a:blip>
          <a:srcRect b="0" l="0" r="0" t="0"/>
          <a:stretch/>
        </p:blipFill>
        <p:spPr>
          <a:xfrm>
            <a:off x="-579864" y="-61532"/>
            <a:ext cx="9807000" cy="13908109"/>
          </a:xfrm>
          <a:prstGeom prst="rect">
            <a:avLst/>
          </a:prstGeom>
          <a:noFill/>
          <a:ln>
            <a:noFill/>
          </a:ln>
        </p:spPr>
      </p:pic>
      <p:pic>
        <p:nvPicPr>
          <p:cNvPr descr="A blue screen with white text&#10;&#10;AI-generated content may be incorrect." id="215" name="Google Shape;215;p15"/>
          <p:cNvPicPr preferRelativeResize="0"/>
          <p:nvPr/>
        </p:nvPicPr>
        <p:blipFill rotWithShape="1">
          <a:blip r:embed="rId4">
            <a:alphaModFix/>
          </a:blip>
          <a:srcRect b="0" l="0" r="0" t="0"/>
          <a:stretch/>
        </p:blipFill>
        <p:spPr>
          <a:xfrm>
            <a:off x="7292897" y="403328"/>
            <a:ext cx="5575610" cy="605134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descr="A cover of a report&#10;&#10;AI-generated content may be incorrect." id="221" name="Google Shape;221;p16"/>
          <p:cNvPicPr preferRelativeResize="0"/>
          <p:nvPr/>
        </p:nvPicPr>
        <p:blipFill rotWithShape="1">
          <a:blip r:embed="rId3">
            <a:alphaModFix/>
          </a:blip>
          <a:srcRect b="0" l="0" r="0" t="0"/>
          <a:stretch/>
        </p:blipFill>
        <p:spPr>
          <a:xfrm>
            <a:off x="842955" y="172765"/>
            <a:ext cx="4588331" cy="6512470"/>
          </a:xfrm>
          <a:prstGeom prst="rect">
            <a:avLst/>
          </a:prstGeom>
          <a:noFill/>
          <a:ln>
            <a:noFill/>
          </a:ln>
        </p:spPr>
      </p:pic>
      <p:sp>
        <p:nvSpPr>
          <p:cNvPr id="222" name="Google Shape;222;p16"/>
          <p:cNvSpPr txBox="1"/>
          <p:nvPr/>
        </p:nvSpPr>
        <p:spPr>
          <a:xfrm>
            <a:off x="5985951" y="1413063"/>
            <a:ext cx="5363094" cy="35394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PH" sz="3200">
                <a:solidFill>
                  <a:schemeClr val="dk1"/>
                </a:solidFill>
                <a:latin typeface="Arial"/>
                <a:ea typeface="Arial"/>
                <a:cs typeface="Arial"/>
                <a:sym typeface="Arial"/>
              </a:rPr>
              <a:t>Let’s all look forward and together participate in the continued unraveling of the Holy Spirit’s and our community’s love story – for each one of us is truly a vital part of this journey.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7"/>
          <p:cNvSpPr txBox="1"/>
          <p:nvPr/>
        </p:nvSpPr>
        <p:spPr>
          <a:xfrm>
            <a:off x="2610117" y="2890391"/>
            <a:ext cx="6971766"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PH" sz="3200">
                <a:solidFill>
                  <a:schemeClr val="dk1"/>
                </a:solidFill>
                <a:latin typeface="Arial"/>
                <a:ea typeface="Arial"/>
                <a:cs typeface="Arial"/>
                <a:sym typeface="Arial"/>
              </a:rPr>
              <a:t>Thank you and God bless us all!</a:t>
            </a:r>
            <a:endParaRPr/>
          </a:p>
          <a:p>
            <a:pPr indent="0" lvl="0" marL="0" marR="0" rtl="0" algn="ctr">
              <a:spcBef>
                <a:spcPts val="0"/>
              </a:spcBef>
              <a:spcAft>
                <a:spcPts val="0"/>
              </a:spcAft>
              <a:buNone/>
            </a:pPr>
            <a:r>
              <a:t/>
            </a:r>
            <a:endParaRPr sz="32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2025-07-16T00:37:10Z</dcterms:created>
  <dc:creator>Jonathan Reyes</dc:creator>
</cp:coreProperties>
</file>